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4" r:id="rId3"/>
    <p:sldId id="272" r:id="rId4"/>
    <p:sldId id="275" r:id="rId5"/>
    <p:sldId id="276" r:id="rId6"/>
    <p:sldId id="277" r:id="rId7"/>
    <p:sldId id="280" r:id="rId8"/>
    <p:sldId id="282" r:id="rId9"/>
    <p:sldId id="278" r:id="rId10"/>
    <p:sldId id="281" r:id="rId11"/>
    <p:sldId id="279" r:id="rId12"/>
    <p:sldId id="257" r:id="rId13"/>
    <p:sldId id="283" r:id="rId14"/>
    <p:sldId id="268" r:id="rId15"/>
    <p:sldId id="269" r:id="rId16"/>
    <p:sldId id="27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1" autoAdjust="0"/>
    <p:restoredTop sz="87433" autoAdjust="0"/>
  </p:normalViewPr>
  <p:slideViewPr>
    <p:cSldViewPr snapToGrid="0">
      <p:cViewPr varScale="1">
        <p:scale>
          <a:sx n="80" d="100"/>
          <a:sy n="80" d="100"/>
        </p:scale>
        <p:origin x="58" y="211"/>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jpe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6000">
              <a:srgbClr val="FFFF00"/>
            </a:gs>
            <a:gs pos="100000">
              <a:schemeClr val="bg2">
                <a:tint val="97000"/>
                <a:hueMod val="92000"/>
                <a:satMod val="169000"/>
                <a:lumMod val="164000"/>
              </a:schemeClr>
            </a:gs>
            <a:gs pos="33000">
              <a:schemeClr val="bg2">
                <a:shade val="96000"/>
                <a:satMod val="120000"/>
                <a:lumMod val="90000"/>
              </a:schemeClr>
            </a:gs>
          </a:gsLst>
          <a:lin ang="6120000" scaled="1"/>
          <a:tileRect/>
        </a:gradFill>
        <a:effectLst/>
      </p:bgPr>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10/27/2021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hyperlink" Target="https://en.wikipedia.org/wiki/Nonelementary_integral" TargetMode="Externa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11267382" cy="2971801"/>
          </a:xfrm>
        </p:spPr>
        <p:txBody>
          <a:bodyPr>
            <a:normAutofit fontScale="90000"/>
          </a:bodyPr>
          <a:lstStyle/>
          <a:p>
            <a:r>
              <a:rPr lang="en-US" dirty="0">
                <a:latin typeface="Times New Roman" panose="02020603050405020304" pitchFamily="18" charset="0"/>
                <a:cs typeface="Times New Roman" panose="02020603050405020304" pitchFamily="18" charset="0"/>
              </a:rPr>
              <a:t>Chương 1: </a:t>
            </a:r>
            <a:r>
              <a:rPr lang="en-US" dirty="0" err="1">
                <a:latin typeface="Times New Roman" panose="02020603050405020304" pitchFamily="18" charset="0"/>
                <a:cs typeface="Times New Roman" panose="02020603050405020304" pitchFamily="18" charset="0"/>
              </a:rPr>
              <a:t>mở</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sao</a:t>
            </a:r>
            <a:r>
              <a:rPr lang="en-US" dirty="0">
                <a:latin typeface="Times New Roman" panose="02020603050405020304" pitchFamily="18" charset="0"/>
                <a:cs typeface="Times New Roman" panose="02020603050405020304" pitchFamily="18" charset="0"/>
              </a:rPr>
              <a:t> Python?</a:t>
            </a:r>
            <a:endParaRPr lang="vi-VN" dirty="0">
              <a:latin typeface="Times New Roman" panose="02020603050405020304" pitchFamily="18" charset="0"/>
              <a:cs typeface="Times New Roman" panose="02020603050405020304" pitchFamily="18" charset="0"/>
            </a:endParaRPr>
          </a:p>
        </p:txBody>
      </p:sp>
      <p:sp>
        <p:nvSpPr>
          <p:cNvPr id="4" name="TextBox 3"/>
          <p:cNvSpPr txBox="1"/>
          <p:nvPr/>
        </p:nvSpPr>
        <p:spPr>
          <a:xfrm>
            <a:off x="8476211" y="5586153"/>
            <a:ext cx="3715789" cy="923330"/>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Tác giả: TS. Hà Phi</a:t>
            </a:r>
          </a:p>
          <a:p>
            <a:r>
              <a:rPr lang="en-US" b="1" dirty="0">
                <a:latin typeface="Arial" panose="020B0604020202020204" pitchFamily="34" charset="0"/>
                <a:cs typeface="Arial" panose="020B0604020202020204" pitchFamily="34" charset="0"/>
              </a:rPr>
              <a:t>Khoa Toán – Cơ -  Tin học</a:t>
            </a:r>
          </a:p>
          <a:p>
            <a:r>
              <a:rPr lang="en-US" b="1" dirty="0">
                <a:latin typeface="Arial" panose="020B0604020202020204" pitchFamily="34" charset="0"/>
                <a:cs typeface="Arial" panose="020B0604020202020204" pitchFamily="34" charset="0"/>
              </a:rPr>
              <a:t>ĐHKHTN, ĐHQGHN</a:t>
            </a:r>
            <a:endParaRPr lang="vi-VN"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251339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6606920" cy="2769989"/>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7: </a:t>
            </a:r>
            <a:r>
              <a:rPr lang="vi-VN" b="1" dirty="0">
                <a:solidFill>
                  <a:srgbClr val="FF0000"/>
                </a:solidFill>
                <a:latin typeface="Arial" panose="020B0604020202020204" pitchFamily="34" charset="0"/>
                <a:cs typeface="Arial" panose="020B0604020202020204" pitchFamily="34" charset="0"/>
              </a:rPr>
              <a:t>GIẢI SỐ HỆ PHƯƠNG TRÌNH TUYẾN TÍNH = CÁC PHƯƠNG PHÁP GIÁN TIẾP. MỐI LIÊN HỆ VỚI </a:t>
            </a:r>
            <a:r>
              <a:rPr lang="en-US" b="1" dirty="0">
                <a:solidFill>
                  <a:srgbClr val="FF0000"/>
                </a:solidFill>
                <a:latin typeface="Arial" panose="020B0604020202020204" pitchFamily="34" charset="0"/>
                <a:cs typeface="Arial" panose="020B0604020202020204" pitchFamily="34" charset="0"/>
              </a:rPr>
              <a:t> </a:t>
            </a:r>
            <a:r>
              <a:rPr lang="vi-VN" b="1" dirty="0">
                <a:solidFill>
                  <a:srgbClr val="FF0000"/>
                </a:solidFill>
                <a:latin typeface="Arial" panose="020B0604020202020204" pitchFamily="34" charset="0"/>
                <a:cs typeface="Arial" panose="020B0604020202020204" pitchFamily="34" charset="0"/>
              </a:rPr>
              <a:t>“GIẢI SỐ CÁC PHƯƠNG TRÌNH ĐẠO HÀM RIÊNG</a:t>
            </a:r>
            <a:r>
              <a:rPr lang="en-US" b="1" dirty="0">
                <a:solidFill>
                  <a:srgbClr val="FF0000"/>
                </a:solidFill>
                <a:latin typeface="Arial" panose="020B0604020202020204" pitchFamily="34" charset="0"/>
                <a:cs typeface="Arial" panose="020B0604020202020204" pitchFamily="34" charset="0"/>
              </a:rPr>
              <a:t> (PDEs)</a:t>
            </a:r>
            <a:r>
              <a:rPr lang="vi-VN" b="1" dirty="0">
                <a:solidFill>
                  <a:srgbClr val="FF0000"/>
                </a:solidFill>
                <a:latin typeface="Arial" panose="020B0604020202020204" pitchFamily="34" charset="0"/>
                <a:cs typeface="Arial" panose="020B0604020202020204" pitchFamily="34" charset="0"/>
              </a:rPr>
              <a:t>”</a:t>
            </a:r>
            <a:endParaRPr lang="en-US" b="1" dirty="0">
              <a:solidFill>
                <a:srgbClr val="FF0000"/>
              </a:solidFill>
              <a:latin typeface="Arial" panose="020B0604020202020204" pitchFamily="34" charset="0"/>
              <a:cs typeface="Arial" panose="020B0604020202020204" pitchFamily="34" charset="0"/>
            </a:endParaRPr>
          </a:p>
          <a:p>
            <a:pPr marL="342900" indent="-342900">
              <a:buAutoNum type="arabicPeriod"/>
            </a:pPr>
            <a:endParaRPr lang="en-US" sz="2000" dirty="0">
              <a:latin typeface="Times New Roman" panose="02020603050405020304" pitchFamily="18" charset="0"/>
              <a:cs typeface="Times New Roman" panose="02020603050405020304" pitchFamily="18" charset="0"/>
            </a:endParaRPr>
          </a:p>
          <a:p>
            <a:pPr marL="342900" indent="-342900">
              <a:buAutoNum type="arabicPeriod"/>
            </a:pPr>
            <a:r>
              <a:rPr lang="en-US" sz="2000" dirty="0">
                <a:latin typeface="Times New Roman" panose="02020603050405020304" pitchFamily="18" charset="0"/>
                <a:cs typeface="Times New Roman" panose="02020603050405020304" pitchFamily="18" charset="0"/>
              </a:rPr>
              <a:t>PHƯƠNG TRÌNH TRUYỀN NHIỆT</a:t>
            </a:r>
          </a:p>
          <a:p>
            <a:pPr marL="342900" indent="-342900">
              <a:buAutoNum type="arabicPeriod"/>
            </a:pPr>
            <a:r>
              <a:rPr lang="en-US" sz="2000" dirty="0">
                <a:latin typeface="Times New Roman" panose="02020603050405020304" pitchFamily="18" charset="0"/>
                <a:cs typeface="Times New Roman" panose="02020603050405020304" pitchFamily="18" charset="0"/>
              </a:rPr>
              <a:t>PHƯƠNG TRÌNH TRUYỀN SÓNG</a:t>
            </a: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em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biết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những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loại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sóng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nào</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3. PHƯƠNG TRÌNH CƠ HỌC CHẤT LỎNG (</a:t>
            </a:r>
            <a:r>
              <a:rPr lang="en-US" sz="2000" dirty="0" err="1">
                <a:latin typeface="Times New Roman" panose="02020603050405020304" pitchFamily="18" charset="0"/>
                <a:cs typeface="Times New Roman" panose="02020603050405020304" pitchFamily="18" charset="0"/>
              </a:rPr>
              <a:t>Kể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tên</a:t>
            </a:r>
            <a:r>
              <a:rPr lang="en-US" sz="2000"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phương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siêu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nổi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tiếng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giá</a:t>
            </a:r>
            <a:r>
              <a:rPr lang="en-US" sz="2000"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triệu</a:t>
            </a:r>
            <a:r>
              <a:rPr lang="en-US" sz="2000" dirty="0">
                <a:latin typeface="Times New Roman" panose="02020603050405020304" pitchFamily="18" charset="0"/>
                <a:cs typeface="Times New Roman" panose="02020603050405020304" pitchFamily="18" charset="0"/>
              </a:rPr>
              <a:t> USD.)</a:t>
            </a:r>
            <a:endParaRPr lang="en-US"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1557765B-F543-4A9F-8073-CF4224CFC8CF}"/>
              </a:ext>
            </a:extLst>
          </p:cNvPr>
          <p:cNvPicPr>
            <a:picLocks noChangeAspect="1"/>
          </p:cNvPicPr>
          <p:nvPr/>
        </p:nvPicPr>
        <p:blipFill>
          <a:blip r:embed="rId2"/>
          <a:stretch>
            <a:fillRect/>
          </a:stretch>
        </p:blipFill>
        <p:spPr>
          <a:xfrm>
            <a:off x="6868684" y="346019"/>
            <a:ext cx="5173754" cy="5445700"/>
          </a:xfrm>
          <a:prstGeom prst="rect">
            <a:avLst/>
          </a:prstGeom>
        </p:spPr>
      </p:pic>
      <p:sp>
        <p:nvSpPr>
          <p:cNvPr id="5" name="TextBox 4">
            <a:extLst>
              <a:ext uri="{FF2B5EF4-FFF2-40B4-BE49-F238E27FC236}">
                <a16:creationId xmlns:a16="http://schemas.microsoft.com/office/drawing/2014/main" id="{BB1F6C1D-18C0-4CA2-B991-4C208EE902E0}"/>
              </a:ext>
            </a:extLst>
          </p:cNvPr>
          <p:cNvSpPr txBox="1"/>
          <p:nvPr/>
        </p:nvSpPr>
        <p:spPr>
          <a:xfrm>
            <a:off x="6868684" y="5865650"/>
            <a:ext cx="5316076" cy="646331"/>
          </a:xfrm>
          <a:prstGeom prst="rect">
            <a:avLst/>
          </a:prstGeom>
          <a:noFill/>
        </p:spPr>
        <p:txBody>
          <a:bodyPr wrap="square">
            <a:spAutoFit/>
          </a:bodyPr>
          <a:lstStyle/>
          <a:p>
            <a:r>
              <a:rPr lang="en-US" dirty="0"/>
              <a:t>https://en.wikipedia.org/wiki/Navier%E2%80%93Stokes_equations</a:t>
            </a:r>
          </a:p>
        </p:txBody>
      </p:sp>
      <p:pic>
        <p:nvPicPr>
          <p:cNvPr id="1026" name="Picture 2">
            <a:extLst>
              <a:ext uri="{FF2B5EF4-FFF2-40B4-BE49-F238E27FC236}">
                <a16:creationId xmlns:a16="http://schemas.microsoft.com/office/drawing/2014/main" id="{0E5DDE46-CAC0-4A60-9B12-60F89ABDD0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498" y="3030917"/>
            <a:ext cx="5668009" cy="3481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3416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8DD5C7E-3244-4C60-90DD-EDC1129E7241}"/>
              </a:ext>
            </a:extLst>
          </p:cNvPr>
          <p:cNvPicPr>
            <a:picLocks noChangeAspect="1"/>
          </p:cNvPicPr>
          <p:nvPr/>
        </p:nvPicPr>
        <p:blipFill>
          <a:blip r:embed="rId2"/>
          <a:stretch>
            <a:fillRect/>
          </a:stretch>
        </p:blipFill>
        <p:spPr>
          <a:xfrm>
            <a:off x="8449195" y="612457"/>
            <a:ext cx="3134689" cy="4094480"/>
          </a:xfrm>
          <a:prstGeom prst="rect">
            <a:avLst/>
          </a:prstGeom>
        </p:spPr>
      </p:pic>
      <p:pic>
        <p:nvPicPr>
          <p:cNvPr id="10" name="Picture 9">
            <a:extLst>
              <a:ext uri="{FF2B5EF4-FFF2-40B4-BE49-F238E27FC236}">
                <a16:creationId xmlns:a16="http://schemas.microsoft.com/office/drawing/2014/main" id="{73710BB6-4D57-416D-93E5-0EE07A36AD45}"/>
              </a:ext>
            </a:extLst>
          </p:cNvPr>
          <p:cNvPicPr>
            <a:picLocks noChangeAspect="1"/>
          </p:cNvPicPr>
          <p:nvPr/>
        </p:nvPicPr>
        <p:blipFill>
          <a:blip r:embed="rId3"/>
          <a:stretch>
            <a:fillRect/>
          </a:stretch>
        </p:blipFill>
        <p:spPr>
          <a:xfrm>
            <a:off x="608116" y="635634"/>
            <a:ext cx="7381875" cy="4048125"/>
          </a:xfrm>
          <a:prstGeom prst="rect">
            <a:avLst/>
          </a:prstGeom>
        </p:spPr>
      </p:pic>
      <p:sp>
        <p:nvSpPr>
          <p:cNvPr id="11" name="TextBox 10">
            <a:extLst>
              <a:ext uri="{FF2B5EF4-FFF2-40B4-BE49-F238E27FC236}">
                <a16:creationId xmlns:a16="http://schemas.microsoft.com/office/drawing/2014/main" id="{3BF22F32-090E-4A7B-84C6-A328A1A7B3A6}"/>
              </a:ext>
            </a:extLst>
          </p:cNvPr>
          <p:cNvSpPr txBox="1"/>
          <p:nvPr/>
        </p:nvSpPr>
        <p:spPr>
          <a:xfrm>
            <a:off x="413702" y="4876800"/>
            <a:ext cx="9238298" cy="1754326"/>
          </a:xfrm>
          <a:prstGeom prst="rect">
            <a:avLst/>
          </a:prstGeom>
          <a:noFill/>
        </p:spPr>
        <p:txBody>
          <a:bodyPr wrap="square" rtlCol="0">
            <a:spAutoFit/>
          </a:bodyPr>
          <a:lstStyle/>
          <a:p>
            <a:r>
              <a:rPr lang="en-US" sz="1800" b="0" i="1" dirty="0">
                <a:effectLst/>
                <a:latin typeface="PlantinStd-LightItalic"/>
              </a:rPr>
              <a:t>Snapshot of horizontal ground  motion using a 3D finite-difference method. The 1992 M5.3 </a:t>
            </a:r>
            <a:r>
              <a:rPr lang="en-US" sz="1800" b="0" i="1" dirty="0" err="1">
                <a:effectLst/>
                <a:latin typeface="PlantinStd-LightItalic"/>
              </a:rPr>
              <a:t>Roermond</a:t>
            </a:r>
            <a:r>
              <a:rPr lang="en-US" sz="1800" b="0" i="1" dirty="0">
                <a:effectLst/>
                <a:latin typeface="PlantinStd-LightItalic"/>
              </a:rPr>
              <a:t> earthquake in the Cologne area, Germany, is simulated using a 3D structure of the sedimentary basin. Red and blue </a:t>
            </a:r>
            <a:r>
              <a:rPr lang="en-US" sz="1800" b="0" i="1" dirty="0" err="1">
                <a:effectLst/>
                <a:latin typeface="PlantinStd-LightItalic"/>
              </a:rPr>
              <a:t>colours</a:t>
            </a:r>
            <a:r>
              <a:rPr lang="en-US" sz="1800" b="0" i="1" dirty="0">
                <a:effectLst/>
                <a:latin typeface="PlantinStd-LightItalic"/>
              </a:rPr>
              <a:t> denote positive and negative horizontal ground velocity,</a:t>
            </a:r>
            <a:br>
              <a:rPr lang="en-US" sz="1800" b="0" i="1" dirty="0">
                <a:effectLst/>
                <a:latin typeface="PlantinStd-LightItalic"/>
              </a:rPr>
            </a:br>
            <a:r>
              <a:rPr lang="en-US" sz="1800" b="0" i="1" dirty="0">
                <a:effectLst/>
                <a:latin typeface="PlantinStd-LightItalic"/>
              </a:rPr>
              <a:t>respectively. The low-velocity basin structure amplifies motion compared to the surrounding bedrock and substantially prolongs shaking. </a:t>
            </a:r>
            <a:r>
              <a:rPr lang="en-US" dirty="0"/>
              <a:t>(Seismic waves, neither acoustic nor elastic)</a:t>
            </a:r>
          </a:p>
          <a:p>
            <a:r>
              <a:rPr lang="en-US" dirty="0"/>
              <a:t>GS. </a:t>
            </a:r>
            <a:r>
              <a:rPr lang="en-US" dirty="0" err="1"/>
              <a:t>Phạm</a:t>
            </a:r>
            <a:r>
              <a:rPr lang="en-US" dirty="0"/>
              <a:t> </a:t>
            </a:r>
            <a:r>
              <a:rPr lang="en-US" dirty="0" err="1"/>
              <a:t>Chí</a:t>
            </a:r>
            <a:r>
              <a:rPr lang="en-US" dirty="0"/>
              <a:t> </a:t>
            </a:r>
            <a:r>
              <a:rPr lang="en-US" dirty="0" err="1"/>
              <a:t>Vĩnh</a:t>
            </a:r>
            <a:r>
              <a:rPr lang="en-US" dirty="0"/>
              <a:t> &amp; PGS. </a:t>
            </a:r>
            <a:r>
              <a:rPr lang="en-US" dirty="0" err="1"/>
              <a:t>Trần</a:t>
            </a:r>
            <a:r>
              <a:rPr lang="en-US" dirty="0"/>
              <a:t> Thanh </a:t>
            </a:r>
            <a:r>
              <a:rPr lang="en-US" dirty="0" err="1"/>
              <a:t>Tuấn</a:t>
            </a:r>
            <a:r>
              <a:rPr lang="en-US" dirty="0"/>
              <a:t> (</a:t>
            </a:r>
            <a:r>
              <a:rPr lang="en-US" dirty="0" err="1"/>
              <a:t>Bộ</a:t>
            </a:r>
            <a:r>
              <a:rPr lang="en-US" dirty="0"/>
              <a:t> </a:t>
            </a:r>
            <a:r>
              <a:rPr lang="en-US" dirty="0" err="1"/>
              <a:t>môn</a:t>
            </a:r>
            <a:r>
              <a:rPr lang="en-US" dirty="0"/>
              <a:t> </a:t>
            </a:r>
            <a:r>
              <a:rPr lang="en-US" dirty="0" err="1"/>
              <a:t>Cơ</a:t>
            </a:r>
            <a:r>
              <a:rPr lang="en-US" dirty="0"/>
              <a:t> </a:t>
            </a:r>
            <a:r>
              <a:rPr lang="en-US" dirty="0" err="1"/>
              <a:t>học</a:t>
            </a:r>
            <a:r>
              <a:rPr lang="en-US" dirty="0"/>
              <a:t>)</a:t>
            </a:r>
          </a:p>
        </p:txBody>
      </p:sp>
      <p:sp>
        <p:nvSpPr>
          <p:cNvPr id="13" name="TextBox 12">
            <a:extLst>
              <a:ext uri="{FF2B5EF4-FFF2-40B4-BE49-F238E27FC236}">
                <a16:creationId xmlns:a16="http://schemas.microsoft.com/office/drawing/2014/main" id="{A1351FB6-66E8-4DCC-84C4-5B4DD98DE11E}"/>
              </a:ext>
            </a:extLst>
          </p:cNvPr>
          <p:cNvSpPr txBox="1"/>
          <p:nvPr/>
        </p:nvSpPr>
        <p:spPr>
          <a:xfrm>
            <a:off x="533400" y="169782"/>
            <a:ext cx="11050484" cy="369332"/>
          </a:xfrm>
          <a:prstGeom prst="rect">
            <a:avLst/>
          </a:prstGeom>
          <a:noFill/>
        </p:spPr>
        <p:txBody>
          <a:bodyPr wrap="square">
            <a:spAutoFit/>
          </a:bodyPr>
          <a:lstStyle/>
          <a:p>
            <a:r>
              <a:rPr lang="en-US" dirty="0"/>
              <a:t>2. </a:t>
            </a:r>
            <a:r>
              <a:rPr lang="vi-VN" dirty="0"/>
              <a:t>PHƯƠNG TRÌNH TRUYỀN SÓNG</a:t>
            </a:r>
          </a:p>
        </p:txBody>
      </p:sp>
    </p:spTree>
    <p:extLst>
      <p:ext uri="{BB962C8B-B14F-4D97-AF65-F5344CB8AC3E}">
        <p14:creationId xmlns:p14="http://schemas.microsoft.com/office/powerpoint/2010/main" val="3298667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49143" y="825262"/>
            <a:ext cx="11890523" cy="4981649"/>
          </a:xfrm>
        </p:spPr>
        <p:txBody>
          <a:bodyPr>
            <a:noAutofit/>
          </a:bodyPr>
          <a:lstStyle/>
          <a:p>
            <a:pPr marL="342900" indent="-342900">
              <a:buFont typeface="Arial" panose="020B0604020202020204" pitchFamily="34" charset="0"/>
              <a:buChar char="•"/>
            </a:pPr>
            <a:r>
              <a:rPr lang="en-US" sz="1800" b="1" dirty="0" err="1">
                <a:solidFill>
                  <a:srgbClr val="FF0000"/>
                </a:solidFill>
                <a:latin typeface="Arial" panose="020B0604020202020204" pitchFamily="34" charset="0"/>
                <a:cs typeface="Arial" panose="020B0604020202020204" pitchFamily="34" charset="0"/>
              </a:rPr>
              <a:t>Giải</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tích</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số</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là</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gì</a:t>
            </a:r>
            <a:r>
              <a:rPr lang="en-US" sz="1800" b="1" dirty="0">
                <a:solidFill>
                  <a:srgbClr val="FF0000"/>
                </a:solidFill>
                <a:latin typeface="Arial" panose="020B0604020202020204" pitchFamily="34" charset="0"/>
                <a:cs typeface="Arial" panose="020B0604020202020204" pitchFamily="34" charset="0"/>
              </a:rPr>
              <a:t>?</a:t>
            </a:r>
            <a:br>
              <a:rPr lang="en-US" sz="1800" b="1" dirty="0">
                <a:solidFill>
                  <a:srgbClr val="FF0000"/>
                </a:solidFill>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1. </a:t>
            </a:r>
            <a:r>
              <a:rPr lang="en-US" sz="1800" dirty="0" err="1">
                <a:latin typeface="Arial" panose="020B0604020202020204" pitchFamily="34" charset="0"/>
                <a:cs typeface="Arial" panose="020B0604020202020204" pitchFamily="34" charset="0"/>
              </a:rPr>
              <a:t>Giải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gần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đúng</a:t>
            </a:r>
            <a:r>
              <a:rPr lang="en-US" sz="1800" dirty="0">
                <a:latin typeface="Arial" panose="020B0604020202020204" pitchFamily="34" charset="0"/>
                <a:cs typeface="Arial" panose="020B0604020202020204" pitchFamily="34" charset="0"/>
              </a:rPr>
              <a:t> 1 </a:t>
            </a:r>
            <a:r>
              <a:rPr lang="en-US" sz="1800" b="1" dirty="0" err="1">
                <a:solidFill>
                  <a:srgbClr val="FF0000"/>
                </a:solidFill>
                <a:latin typeface="Arial" panose="020B0604020202020204" pitchFamily="34" charset="0"/>
                <a:cs typeface="Arial" panose="020B0604020202020204" pitchFamily="34" charset="0"/>
              </a:rPr>
              <a:t>bài</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toán</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thực</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tế</a:t>
            </a:r>
            <a:r>
              <a:rPr lang="en-US" sz="1800" b="1" dirty="0">
                <a:solidFill>
                  <a:srgbClr val="FF0000"/>
                </a:solidFill>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bằng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cách</a:t>
            </a:r>
            <a:r>
              <a:rPr lang="en-US" sz="1800" dirty="0">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hiệu</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quả</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nhất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có</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thể</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HiỆu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quả</a:t>
            </a:r>
            <a:r>
              <a:rPr lang="en-US" sz="1800" dirty="0">
                <a:latin typeface="Arial" panose="020B0604020202020204" pitchFamily="34" charset="0"/>
                <a:cs typeface="Arial" panose="020B0604020202020204" pitchFamily="34" charset="0"/>
              </a:rPr>
              <a:t> (Efficiency)= </a:t>
            </a:r>
            <a:r>
              <a:rPr lang="en-US" sz="1800" dirty="0" err="1">
                <a:latin typeface="Arial" panose="020B0604020202020204" pitchFamily="34" charset="0"/>
                <a:cs typeface="Arial" panose="020B0604020202020204" pitchFamily="34" charset="0"/>
              </a:rPr>
              <a:t>chính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xác</a:t>
            </a:r>
            <a:r>
              <a:rPr lang="en-US" sz="1800" dirty="0">
                <a:latin typeface="Arial" panose="020B0604020202020204" pitchFamily="34" charset="0"/>
                <a:cs typeface="Arial" panose="020B0604020202020204" pitchFamily="34" charset="0"/>
              </a:rPr>
              <a:t> (accuracy) + </a:t>
            </a:r>
            <a:r>
              <a:rPr lang="en-US" sz="1800" dirty="0" err="1">
                <a:latin typeface="Arial" panose="020B0604020202020204" pitchFamily="34" charset="0"/>
                <a:cs typeface="Arial" panose="020B0604020202020204" pitchFamily="34" charset="0"/>
              </a:rPr>
              <a:t>tốc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độ</a:t>
            </a:r>
            <a:r>
              <a:rPr lang="en-US" sz="1800" dirty="0">
                <a:latin typeface="Arial" panose="020B0604020202020204" pitchFamily="34" charset="0"/>
                <a:cs typeface="Arial" panose="020B0604020202020204" pitchFamily="34" charset="0"/>
              </a:rPr>
              <a:t> (speed)</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2. </a:t>
            </a:r>
            <a:r>
              <a:rPr lang="en-US" sz="1800" dirty="0" err="1">
                <a:latin typeface="Arial" panose="020B0604020202020204" pitchFamily="34" charset="0"/>
                <a:cs typeface="Arial" panose="020B0604020202020204" pitchFamily="34" charset="0"/>
              </a:rPr>
              <a:t>là</a:t>
            </a:r>
            <a:r>
              <a:rPr lang="en-US" sz="1800" dirty="0">
                <a:latin typeface="Arial" panose="020B0604020202020204" pitchFamily="34" charset="0"/>
                <a:cs typeface="Arial" panose="020B0604020202020204" pitchFamily="34" charset="0"/>
              </a:rPr>
              <a:t> 1 </a:t>
            </a:r>
            <a:r>
              <a:rPr lang="en-US" sz="1800" dirty="0" err="1">
                <a:latin typeface="Arial" panose="020B0604020202020204" pitchFamily="34" charset="0"/>
                <a:cs typeface="Arial" panose="020B0604020202020204" pitchFamily="34" charset="0"/>
              </a:rPr>
              <a:t>bộ</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phận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của</a:t>
            </a:r>
            <a:r>
              <a:rPr lang="en-US" sz="1800" dirty="0">
                <a:latin typeface="Arial" panose="020B0604020202020204" pitchFamily="34" charset="0"/>
                <a:cs typeface="Arial" panose="020B0604020202020204" pitchFamily="34" charset="0"/>
              </a:rPr>
              <a:t> TOÁN CÔNG NGHIỆP (industrial mathematics/COMPUTATIONAL MATHEMATICS) CŨNG NHƯ TOÁN ỨNG DỤNG (APPLIED MATHEMATICS)</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3. KHOA TOÁN – </a:t>
            </a:r>
            <a:r>
              <a:rPr lang="en-US" sz="1800" dirty="0" err="1">
                <a:latin typeface="Arial" panose="020B0604020202020204" pitchFamily="34" charset="0"/>
                <a:cs typeface="Arial" panose="020B0604020202020204" pitchFamily="34" charset="0"/>
              </a:rPr>
              <a:t>đhkhtn</a:t>
            </a:r>
            <a:r>
              <a:rPr lang="en-US" sz="1800" dirty="0">
                <a:latin typeface="Arial" panose="020B0604020202020204" pitchFamily="34" charset="0"/>
                <a:cs typeface="Arial" panose="020B0604020202020204" pitchFamily="34" charset="0"/>
              </a:rPr>
              <a:t> : </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học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tính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ứng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dụng</a:t>
            </a:r>
            <a:r>
              <a:rPr lang="en-US" sz="1800" dirty="0">
                <a:latin typeface="Arial" panose="020B0604020202020204" pitchFamily="34" charset="0"/>
                <a:cs typeface="Arial" panose="020B0604020202020204" pitchFamily="34" charset="0"/>
              </a:rPr>
              <a:t> (applied mathematics &amp; scientific computing). </a:t>
            </a:r>
            <a:r>
              <a:rPr lang="en-US" sz="1800" dirty="0" err="1">
                <a:latin typeface="Arial" panose="020B0604020202020204" pitchFamily="34" charset="0"/>
                <a:cs typeface="Arial" panose="020B0604020202020204" pitchFamily="34" charset="0"/>
              </a:rPr>
              <a:t>Các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môn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học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liên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quan</a:t>
            </a:r>
            <a:r>
              <a:rPr lang="en-US" sz="1800" dirty="0">
                <a:latin typeface="Arial" panose="020B0604020202020204" pitchFamily="34" charset="0"/>
                <a:cs typeface="Arial" panose="020B0604020202020204" pitchFamily="34" charset="0"/>
              </a:rPr>
              <a:t> :</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tối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ưu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thầy</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hoàng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nam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dũng</a:t>
            </a:r>
            <a:r>
              <a:rPr lang="en-US" sz="1800" dirty="0">
                <a:latin typeface="Arial" panose="020B0604020202020204" pitchFamily="34" charset="0"/>
                <a:cs typeface="Arial" panose="020B0604020202020204" pitchFamily="34" charset="0"/>
              </a:rPr>
              <a:t>)</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giải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số</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phương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trình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đạo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hàm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riêng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thầy</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nguyễn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trung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hiếu</a:t>
            </a:r>
            <a:r>
              <a:rPr lang="en-US" sz="1800" dirty="0">
                <a:latin typeface="Arial" panose="020B0604020202020204" pitchFamily="34" charset="0"/>
                <a:cs typeface="Arial" panose="020B0604020202020204" pitchFamily="34" charset="0"/>
              </a:rPr>
              <a:t>)</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xử</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lý</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tín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hiệu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thầy</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Nguyễn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Ngọc</a:t>
            </a:r>
            <a:r>
              <a:rPr lang="en-US" sz="1800" dirty="0">
                <a:latin typeface="Arial" panose="020B0604020202020204" pitchFamily="34" charset="0"/>
                <a:cs typeface="Arial" panose="020B0604020202020204" pitchFamily="34" charset="0"/>
              </a:rPr>
              <a:t> Phan)</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giải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số</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phương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trình</a:t>
            </a:r>
            <a:r>
              <a:rPr lang="en-US" sz="1800" dirty="0">
                <a:latin typeface="Arial" panose="020B0604020202020204" pitchFamily="34" charset="0"/>
                <a:cs typeface="Arial" panose="020B0604020202020204" pitchFamily="34" charset="0"/>
              </a:rPr>
              <a:t> vi phân </a:t>
            </a:r>
            <a:r>
              <a:rPr lang="en-US" sz="1800" dirty="0" err="1">
                <a:latin typeface="Arial" panose="020B0604020202020204" pitchFamily="34" charset="0"/>
                <a:cs typeface="Arial" panose="020B0604020202020204" pitchFamily="34" charset="0"/>
              </a:rPr>
              <a:t>và</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điều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khiển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thầy</a:t>
            </a:r>
            <a:r>
              <a:rPr lang="en-US" sz="1800" dirty="0">
                <a:latin typeface="Arial" panose="020B0604020202020204" pitchFamily="34" charset="0"/>
                <a:cs typeface="Arial" panose="020B0604020202020204" pitchFamily="34" charset="0"/>
              </a:rPr>
              <a:t> Hà phi)</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cơ</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học</a:t>
            </a: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sinh</a:t>
            </a: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xác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suất</a:t>
            </a:r>
            <a:r>
              <a:rPr lang="en-US" sz="1800" dirty="0">
                <a:latin typeface="Arial" panose="020B0604020202020204" pitchFamily="34" charset="0"/>
                <a:cs typeface="Arial" panose="020B0604020202020204" pitchFamily="34" charset="0"/>
              </a:rPr>
              <a:t> – </a:t>
            </a:r>
            <a:r>
              <a:rPr lang="en-US" sz="1800" dirty="0" err="1">
                <a:latin typeface="Arial" panose="020B0604020202020204" pitchFamily="34" charset="0"/>
                <a:cs typeface="Arial" panose="020B0604020202020204" pitchFamily="34" charset="0"/>
              </a:rPr>
              <a:t>thống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kê</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543952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FA9B0-78CD-4C8F-AC03-4D17093CB0DE}"/>
              </a:ext>
            </a:extLst>
          </p:cNvPr>
          <p:cNvSpPr>
            <a:spLocks noGrp="1"/>
          </p:cNvSpPr>
          <p:nvPr>
            <p:ph type="title"/>
          </p:nvPr>
        </p:nvSpPr>
        <p:spPr>
          <a:xfrm>
            <a:off x="507525" y="271720"/>
            <a:ext cx="9268071" cy="1057548"/>
          </a:xfrm>
        </p:spPr>
        <p:txBody>
          <a:bodyPr/>
          <a:lstStyle/>
          <a:p>
            <a:r>
              <a:rPr lang="en-US" dirty="0" err="1"/>
              <a:t>Vì</a:t>
            </a:r>
            <a:r>
              <a:rPr lang="en-US" dirty="0"/>
              <a:t> </a:t>
            </a:r>
            <a:r>
              <a:rPr lang="en-US" dirty="0" err="1"/>
              <a:t>sao</a:t>
            </a:r>
            <a:r>
              <a:rPr lang="en-US" dirty="0"/>
              <a:t> </a:t>
            </a:r>
            <a:r>
              <a:rPr lang="en-US" dirty="0" err="1"/>
              <a:t>lại</a:t>
            </a:r>
            <a:r>
              <a:rPr lang="en-US" dirty="0"/>
              <a:t> </a:t>
            </a:r>
            <a:r>
              <a:rPr lang="en-US" dirty="0" err="1"/>
              <a:t>là</a:t>
            </a:r>
            <a:r>
              <a:rPr lang="en-US" dirty="0"/>
              <a:t> python &amp; ANACONDA</a:t>
            </a:r>
          </a:p>
        </p:txBody>
      </p:sp>
      <p:sp>
        <p:nvSpPr>
          <p:cNvPr id="3" name="Content Placeholder 2">
            <a:extLst>
              <a:ext uri="{FF2B5EF4-FFF2-40B4-BE49-F238E27FC236}">
                <a16:creationId xmlns:a16="http://schemas.microsoft.com/office/drawing/2014/main" id="{071005AD-E7D6-4066-B421-55B9D0E38A74}"/>
              </a:ext>
            </a:extLst>
          </p:cNvPr>
          <p:cNvSpPr>
            <a:spLocks noGrp="1"/>
          </p:cNvSpPr>
          <p:nvPr>
            <p:ph idx="1"/>
          </p:nvPr>
        </p:nvSpPr>
        <p:spPr>
          <a:xfrm>
            <a:off x="862602" y="1441251"/>
            <a:ext cx="5481638" cy="2733773"/>
          </a:xfrm>
        </p:spPr>
        <p:txBody>
          <a:bodyPr/>
          <a:lstStyle/>
          <a:p>
            <a:r>
              <a:rPr lang="en-US" dirty="0">
                <a:solidFill>
                  <a:schemeClr val="tx1"/>
                </a:solidFill>
              </a:rPr>
              <a:t>1. </a:t>
            </a:r>
            <a:r>
              <a:rPr lang="en-US" dirty="0" err="1">
                <a:solidFill>
                  <a:schemeClr val="tx1"/>
                </a:solidFill>
              </a:rPr>
              <a:t>Là</a:t>
            </a:r>
            <a:r>
              <a:rPr lang="en-US" dirty="0">
                <a:solidFill>
                  <a:schemeClr val="tx1"/>
                </a:solidFill>
              </a:rPr>
              <a:t> </a:t>
            </a:r>
            <a:r>
              <a:rPr lang="en-US" dirty="0" err="1">
                <a:solidFill>
                  <a:schemeClr val="tx1"/>
                </a:solidFill>
              </a:rPr>
              <a:t>ngôn</a:t>
            </a:r>
            <a:r>
              <a:rPr lang="en-US" dirty="0">
                <a:solidFill>
                  <a:schemeClr val="tx1"/>
                </a:solidFill>
              </a:rPr>
              <a:t> </a:t>
            </a:r>
            <a:r>
              <a:rPr lang="en-US" dirty="0" err="1">
                <a:solidFill>
                  <a:schemeClr val="tx1"/>
                </a:solidFill>
              </a:rPr>
              <a:t>ngữ</a:t>
            </a:r>
            <a:r>
              <a:rPr lang="en-US" dirty="0">
                <a:solidFill>
                  <a:schemeClr val="tx1"/>
                </a:solidFill>
              </a:rPr>
              <a:t> </a:t>
            </a:r>
            <a:r>
              <a:rPr lang="en-US" dirty="0" err="1">
                <a:solidFill>
                  <a:schemeClr val="tx1"/>
                </a:solidFill>
              </a:rPr>
              <a:t>mạnh</a:t>
            </a:r>
            <a:r>
              <a:rPr lang="en-US" dirty="0">
                <a:solidFill>
                  <a:schemeClr val="tx1"/>
                </a:solidFill>
              </a:rPr>
              <a:t> </a:t>
            </a:r>
            <a:r>
              <a:rPr lang="en-US" dirty="0" err="1">
                <a:solidFill>
                  <a:schemeClr val="tx1"/>
                </a:solidFill>
              </a:rPr>
              <a:t>nhưng</a:t>
            </a:r>
            <a:r>
              <a:rPr lang="en-US" dirty="0">
                <a:solidFill>
                  <a:schemeClr val="tx1"/>
                </a:solidFill>
              </a:rPr>
              <a:t> </a:t>
            </a:r>
            <a:r>
              <a:rPr lang="en-US" dirty="0" err="1">
                <a:solidFill>
                  <a:schemeClr val="tx1"/>
                </a:solidFill>
              </a:rPr>
              <a:t>vẫn</a:t>
            </a:r>
            <a:r>
              <a:rPr lang="en-US" dirty="0">
                <a:solidFill>
                  <a:schemeClr val="tx1"/>
                </a:solidFill>
              </a:rPr>
              <a:t> </a:t>
            </a:r>
            <a:r>
              <a:rPr lang="en-US" dirty="0" err="1">
                <a:solidFill>
                  <a:schemeClr val="tx1"/>
                </a:solidFill>
              </a:rPr>
              <a:t>đủ</a:t>
            </a:r>
            <a:r>
              <a:rPr lang="en-US" dirty="0">
                <a:solidFill>
                  <a:schemeClr val="tx1"/>
                </a:solidFill>
              </a:rPr>
              <a:t> </a:t>
            </a:r>
            <a:r>
              <a:rPr lang="en-US" dirty="0" err="1">
                <a:solidFill>
                  <a:schemeClr val="tx1"/>
                </a:solidFill>
              </a:rPr>
              <a:t>thân</a:t>
            </a:r>
            <a:r>
              <a:rPr lang="en-US" dirty="0">
                <a:solidFill>
                  <a:schemeClr val="tx1"/>
                </a:solidFill>
              </a:rPr>
              <a:t> </a:t>
            </a:r>
            <a:r>
              <a:rPr lang="en-US" dirty="0" err="1">
                <a:solidFill>
                  <a:schemeClr val="tx1"/>
                </a:solidFill>
              </a:rPr>
              <a:t>thiện</a:t>
            </a:r>
            <a:r>
              <a:rPr lang="en-US" dirty="0">
                <a:solidFill>
                  <a:schemeClr val="tx1"/>
                </a:solidFill>
              </a:rPr>
              <a:t> với </a:t>
            </a:r>
            <a:r>
              <a:rPr lang="en-US" dirty="0" err="1">
                <a:solidFill>
                  <a:schemeClr val="tx1"/>
                </a:solidFill>
              </a:rPr>
              <a:t>người</a:t>
            </a:r>
            <a:r>
              <a:rPr lang="en-US" dirty="0">
                <a:solidFill>
                  <a:schemeClr val="tx1"/>
                </a:solidFill>
              </a:rPr>
              <a:t> </a:t>
            </a:r>
            <a:r>
              <a:rPr lang="en-US" dirty="0" err="1">
                <a:solidFill>
                  <a:schemeClr val="tx1"/>
                </a:solidFill>
              </a:rPr>
              <a:t>dùng</a:t>
            </a:r>
            <a:r>
              <a:rPr lang="en-US" dirty="0">
                <a:solidFill>
                  <a:schemeClr val="tx1"/>
                </a:solidFill>
              </a:rPr>
              <a:t>, super hot</a:t>
            </a:r>
          </a:p>
          <a:p>
            <a:r>
              <a:rPr lang="en-US" dirty="0">
                <a:solidFill>
                  <a:schemeClr val="tx1"/>
                </a:solidFill>
              </a:rPr>
              <a:t>2. ANACONDA support </a:t>
            </a:r>
            <a:r>
              <a:rPr lang="en-US" dirty="0" err="1">
                <a:solidFill>
                  <a:schemeClr val="tx1"/>
                </a:solidFill>
              </a:rPr>
              <a:t>rất</a:t>
            </a:r>
            <a:r>
              <a:rPr lang="en-US" dirty="0">
                <a:solidFill>
                  <a:schemeClr val="tx1"/>
                </a:solidFill>
              </a:rPr>
              <a:t> </a:t>
            </a:r>
            <a:r>
              <a:rPr lang="en-US" dirty="0" err="1">
                <a:solidFill>
                  <a:schemeClr val="tx1"/>
                </a:solidFill>
              </a:rPr>
              <a:t>nhiều</a:t>
            </a:r>
            <a:r>
              <a:rPr lang="en-US" dirty="0">
                <a:solidFill>
                  <a:schemeClr val="tx1"/>
                </a:solidFill>
              </a:rPr>
              <a:t> </a:t>
            </a:r>
            <a:r>
              <a:rPr lang="en-US" dirty="0" err="1">
                <a:solidFill>
                  <a:schemeClr val="tx1"/>
                </a:solidFill>
              </a:rPr>
              <a:t>không</a:t>
            </a:r>
            <a:r>
              <a:rPr lang="en-US" dirty="0">
                <a:solidFill>
                  <a:schemeClr val="tx1"/>
                </a:solidFill>
              </a:rPr>
              <a:t> </a:t>
            </a:r>
            <a:r>
              <a:rPr lang="en-US" dirty="0" err="1">
                <a:solidFill>
                  <a:schemeClr val="tx1"/>
                </a:solidFill>
              </a:rPr>
              <a:t>chỉ</a:t>
            </a:r>
            <a:r>
              <a:rPr lang="en-US" dirty="0">
                <a:solidFill>
                  <a:schemeClr val="tx1"/>
                </a:solidFill>
              </a:rPr>
              <a:t> </a:t>
            </a:r>
            <a:r>
              <a:rPr lang="en-US" dirty="0" err="1">
                <a:solidFill>
                  <a:schemeClr val="tx1"/>
                </a:solidFill>
              </a:rPr>
              <a:t>Giải</a:t>
            </a:r>
            <a:r>
              <a:rPr lang="en-US" dirty="0">
                <a:solidFill>
                  <a:schemeClr val="tx1"/>
                </a:solidFill>
              </a:rPr>
              <a:t> </a:t>
            </a:r>
            <a:r>
              <a:rPr lang="en-US" dirty="0" err="1">
                <a:solidFill>
                  <a:schemeClr val="tx1"/>
                </a:solidFill>
              </a:rPr>
              <a:t>Tích</a:t>
            </a:r>
            <a:r>
              <a:rPr lang="en-US" dirty="0">
                <a:solidFill>
                  <a:schemeClr val="tx1"/>
                </a:solidFill>
              </a:rPr>
              <a:t> </a:t>
            </a:r>
            <a:r>
              <a:rPr lang="en-US" dirty="0" err="1">
                <a:solidFill>
                  <a:schemeClr val="tx1"/>
                </a:solidFill>
              </a:rPr>
              <a:t>Số</a:t>
            </a:r>
            <a:r>
              <a:rPr lang="en-US" dirty="0">
                <a:solidFill>
                  <a:schemeClr val="tx1"/>
                </a:solidFill>
              </a:rPr>
              <a:t> </a:t>
            </a:r>
            <a:r>
              <a:rPr lang="en-US" dirty="0" err="1">
                <a:solidFill>
                  <a:schemeClr val="tx1"/>
                </a:solidFill>
              </a:rPr>
              <a:t>mà</a:t>
            </a:r>
            <a:r>
              <a:rPr lang="en-US" dirty="0">
                <a:solidFill>
                  <a:schemeClr val="tx1"/>
                </a:solidFill>
              </a:rPr>
              <a:t> </a:t>
            </a:r>
            <a:r>
              <a:rPr lang="en-US" dirty="0" err="1">
                <a:solidFill>
                  <a:schemeClr val="tx1"/>
                </a:solidFill>
              </a:rPr>
              <a:t>còn</a:t>
            </a:r>
            <a:r>
              <a:rPr lang="en-US" dirty="0">
                <a:solidFill>
                  <a:schemeClr val="tx1"/>
                </a:solidFill>
              </a:rPr>
              <a:t> khoa </a:t>
            </a:r>
            <a:r>
              <a:rPr lang="en-US" dirty="0" err="1">
                <a:solidFill>
                  <a:schemeClr val="tx1"/>
                </a:solidFill>
              </a:rPr>
              <a:t>học</a:t>
            </a:r>
            <a:r>
              <a:rPr lang="en-US" dirty="0">
                <a:solidFill>
                  <a:schemeClr val="tx1"/>
                </a:solidFill>
              </a:rPr>
              <a:t> </a:t>
            </a:r>
            <a:r>
              <a:rPr lang="en-US" dirty="0" err="1">
                <a:solidFill>
                  <a:schemeClr val="tx1"/>
                </a:solidFill>
              </a:rPr>
              <a:t>dữ</a:t>
            </a:r>
            <a:r>
              <a:rPr lang="en-US" dirty="0">
                <a:solidFill>
                  <a:schemeClr val="tx1"/>
                </a:solidFill>
              </a:rPr>
              <a:t> </a:t>
            </a:r>
            <a:r>
              <a:rPr lang="en-US" dirty="0" err="1">
                <a:solidFill>
                  <a:schemeClr val="tx1"/>
                </a:solidFill>
              </a:rPr>
              <a:t>liệu</a:t>
            </a:r>
            <a:r>
              <a:rPr lang="en-US" dirty="0">
                <a:solidFill>
                  <a:schemeClr val="tx1"/>
                </a:solidFill>
              </a:rPr>
              <a:t> </a:t>
            </a:r>
          </a:p>
          <a:p>
            <a:r>
              <a:rPr lang="en-US" dirty="0">
                <a:solidFill>
                  <a:schemeClr val="tx1"/>
                </a:solidFill>
              </a:rPr>
              <a:t>3. </a:t>
            </a:r>
            <a:r>
              <a:rPr lang="en-US" dirty="0" err="1">
                <a:solidFill>
                  <a:schemeClr val="tx1"/>
                </a:solidFill>
              </a:rPr>
              <a:t>Hoàn</a:t>
            </a:r>
            <a:r>
              <a:rPr lang="en-US" dirty="0">
                <a:solidFill>
                  <a:schemeClr val="tx1"/>
                </a:solidFill>
              </a:rPr>
              <a:t> </a:t>
            </a:r>
            <a:r>
              <a:rPr lang="en-US" dirty="0" err="1">
                <a:solidFill>
                  <a:schemeClr val="tx1"/>
                </a:solidFill>
              </a:rPr>
              <a:t>toàn</a:t>
            </a:r>
            <a:r>
              <a:rPr lang="en-US" dirty="0">
                <a:solidFill>
                  <a:schemeClr val="tx1"/>
                </a:solidFill>
              </a:rPr>
              <a:t> </a:t>
            </a:r>
            <a:r>
              <a:rPr lang="en-US" dirty="0" err="1">
                <a:solidFill>
                  <a:schemeClr val="tx1"/>
                </a:solidFill>
              </a:rPr>
              <a:t>miễn</a:t>
            </a:r>
            <a:r>
              <a:rPr lang="en-US" dirty="0">
                <a:solidFill>
                  <a:schemeClr val="tx1"/>
                </a:solidFill>
              </a:rPr>
              <a:t> </a:t>
            </a:r>
            <a:r>
              <a:rPr lang="en-US" dirty="0" err="1">
                <a:solidFill>
                  <a:schemeClr val="tx1"/>
                </a:solidFill>
              </a:rPr>
              <a:t>phí</a:t>
            </a:r>
            <a:r>
              <a:rPr lang="en-US" dirty="0">
                <a:solidFill>
                  <a:schemeClr val="tx1"/>
                </a:solidFill>
              </a:rPr>
              <a:t>, </a:t>
            </a:r>
            <a:r>
              <a:rPr lang="en-US" dirty="0" err="1">
                <a:solidFill>
                  <a:schemeClr val="tx1"/>
                </a:solidFill>
              </a:rPr>
              <a:t>khác</a:t>
            </a:r>
            <a:r>
              <a:rPr lang="en-US" dirty="0">
                <a:solidFill>
                  <a:schemeClr val="tx1"/>
                </a:solidFill>
              </a:rPr>
              <a:t> với MATLAB</a:t>
            </a:r>
          </a:p>
        </p:txBody>
      </p:sp>
      <p:pic>
        <p:nvPicPr>
          <p:cNvPr id="4098" name="Picture 2">
            <a:extLst>
              <a:ext uri="{FF2B5EF4-FFF2-40B4-BE49-F238E27FC236}">
                <a16:creationId xmlns:a16="http://schemas.microsoft.com/office/drawing/2014/main" id="{ACDDA7E7-6D16-46C6-B75C-E5E7483BF4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484" y="4049862"/>
            <a:ext cx="4257675" cy="212407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Best 11 Data Science Programming Languages in 2021">
            <a:extLst>
              <a:ext uri="{FF2B5EF4-FFF2-40B4-BE49-F238E27FC236}">
                <a16:creationId xmlns:a16="http://schemas.microsoft.com/office/drawing/2014/main" id="{EB167C5F-F92F-4D5B-A7BE-9021A2062B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20842" y="1388873"/>
            <a:ext cx="5363769" cy="44793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00965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a:spLocks noGrp="1"/>
          </p:cNvSpPr>
          <p:nvPr>
            <p:ph idx="1"/>
          </p:nvPr>
        </p:nvSpPr>
        <p:spPr>
          <a:xfrm>
            <a:off x="777841" y="1027002"/>
            <a:ext cx="10636318" cy="4803996"/>
          </a:xfrm>
        </p:spPr>
        <p:txBody>
          <a:bodyPr>
            <a:noAutofit/>
          </a:bodyPr>
          <a:lstStyle/>
          <a:p>
            <a:r>
              <a:rPr lang="en-US" sz="2400" dirty="0">
                <a:solidFill>
                  <a:schemeClr val="tx1"/>
                </a:solidFill>
                <a:latin typeface="Times New Roman" panose="02020603050405020304" pitchFamily="18" charset="0"/>
                <a:cs typeface="Times New Roman" panose="02020603050405020304" pitchFamily="18" charset="0"/>
              </a:rPr>
              <a:t>Tài liệu chính (TẤT CẢ ĐỀU ĐÃ ĐƯỢC SHARE TRÊN CLASSROOM)</a:t>
            </a:r>
          </a:p>
          <a:p>
            <a:pPr marL="457200" indent="-457200">
              <a:buAutoNum type="arabicPeriod"/>
            </a:pPr>
            <a:r>
              <a:rPr lang="en-US" sz="2400" b="1" dirty="0">
                <a:solidFill>
                  <a:srgbClr val="FF0000"/>
                </a:solidFill>
                <a:latin typeface="Times New Roman" panose="02020603050405020304" pitchFamily="18" charset="0"/>
                <a:cs typeface="Times New Roman" panose="02020603050405020304" pitchFamily="18" charset="0"/>
              </a:rPr>
              <a:t>Numerical Methods in Engineering with Python 3, (</a:t>
            </a:r>
            <a:r>
              <a:rPr lang="en-US" sz="2400" b="1" dirty="0" err="1">
                <a:solidFill>
                  <a:srgbClr val="FF0000"/>
                </a:solidFill>
                <a:latin typeface="Times New Roman" panose="02020603050405020304" pitchFamily="18" charset="0"/>
                <a:cs typeface="Times New Roman" panose="02020603050405020304" pitchFamily="18" charset="0"/>
              </a:rPr>
              <a:t>Jaan</a:t>
            </a:r>
            <a:r>
              <a:rPr lang="en-US" sz="2400" b="1" dirty="0">
                <a:solidFill>
                  <a:srgbClr val="FF0000"/>
                </a:solidFill>
                <a:latin typeface="Times New Roman" panose="02020603050405020304" pitchFamily="18" charset="0"/>
                <a:cs typeface="Times New Roman" panose="02020603050405020304" pitchFamily="18" charset="0"/>
              </a:rPr>
              <a:t> </a:t>
            </a:r>
            <a:r>
              <a:rPr lang="en-US" sz="2400" b="1" dirty="0" err="1">
                <a:solidFill>
                  <a:srgbClr val="FF0000"/>
                </a:solidFill>
                <a:latin typeface="Times New Roman" panose="02020603050405020304" pitchFamily="18" charset="0"/>
                <a:cs typeface="Times New Roman" panose="02020603050405020304" pitchFamily="18" charset="0"/>
              </a:rPr>
              <a:t>Kiusalaas</a:t>
            </a:r>
            <a:r>
              <a:rPr lang="en-US" sz="2400" b="1" dirty="0">
                <a:solidFill>
                  <a:srgbClr val="FF0000"/>
                </a:solidFill>
                <a:latin typeface="Times New Roman" panose="02020603050405020304" pitchFamily="18" charset="0"/>
                <a:cs typeface="Times New Roman" panose="02020603050405020304" pitchFamily="18" charset="0"/>
              </a:rPr>
              <a:t>, 2013)</a:t>
            </a:r>
          </a:p>
          <a:p>
            <a:pPr marL="457200" indent="-457200">
              <a:buFont typeface="Wingdings 3" panose="05040102010807070707" pitchFamily="18" charset="2"/>
              <a:buAutoNum type="arabicPeriod"/>
            </a:pPr>
            <a:r>
              <a:rPr lang="en-US" sz="2400" dirty="0" err="1">
                <a:solidFill>
                  <a:schemeClr val="tx1"/>
                </a:solidFill>
                <a:latin typeface="Times New Roman" panose="02020603050405020304" pitchFamily="18" charset="0"/>
                <a:cs typeface="Times New Roman" panose="02020603050405020304" pitchFamily="18" charset="0"/>
              </a:rPr>
              <a:t>Giáo</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trình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Pháp</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và</a:t>
            </a:r>
            <a:r>
              <a:rPr lang="en-US" sz="2400" dirty="0">
                <a:solidFill>
                  <a:schemeClr val="tx1"/>
                </a:solidFill>
                <a:latin typeface="Times New Roman" panose="02020603050405020304" pitchFamily="18" charset="0"/>
                <a:cs typeface="Times New Roman" panose="02020603050405020304" pitchFamily="18" charset="0"/>
              </a:rPr>
              <a:t> MATLAB, Lê </a:t>
            </a:r>
            <a:r>
              <a:rPr lang="en-US" sz="2400" dirty="0" err="1">
                <a:solidFill>
                  <a:schemeClr val="tx1"/>
                </a:solidFill>
                <a:latin typeface="Times New Roman" panose="02020603050405020304" pitchFamily="18" charset="0"/>
                <a:cs typeface="Times New Roman" panose="02020603050405020304" pitchFamily="18" charset="0"/>
              </a:rPr>
              <a:t>Trọng</a:t>
            </a:r>
            <a:r>
              <a:rPr lang="en-US" sz="2400" dirty="0">
                <a:solidFill>
                  <a:schemeClr val="tx1"/>
                </a:solidFill>
                <a:latin typeface="Times New Roman" panose="02020603050405020304" pitchFamily="18" charset="0"/>
                <a:cs typeface="Times New Roman" panose="02020603050405020304" pitchFamily="18" charset="0"/>
              </a:rPr>
              <a:t> Vinh, </a:t>
            </a:r>
            <a:r>
              <a:rPr lang="en-US" sz="2400" dirty="0" err="1">
                <a:solidFill>
                  <a:schemeClr val="tx1"/>
                </a:solidFill>
                <a:latin typeface="Times New Roman" panose="02020603050405020304" pitchFamily="18" charset="0"/>
                <a:cs typeface="Times New Roman" panose="02020603050405020304" pitchFamily="18" charset="0"/>
              </a:rPr>
              <a:t>Trần</a:t>
            </a:r>
            <a:r>
              <a:rPr lang="en-US" sz="2400" dirty="0">
                <a:solidFill>
                  <a:schemeClr val="tx1"/>
                </a:solidFill>
                <a:latin typeface="Times New Roman" panose="02020603050405020304" pitchFamily="18" charset="0"/>
                <a:cs typeface="Times New Roman" panose="02020603050405020304" pitchFamily="18" charset="0"/>
              </a:rPr>
              <a:t> Minh </a:t>
            </a:r>
            <a:r>
              <a:rPr lang="en-US" sz="2400" dirty="0" err="1">
                <a:solidFill>
                  <a:schemeClr val="tx1"/>
                </a:solidFill>
                <a:latin typeface="Times New Roman" panose="02020603050405020304" pitchFamily="18" charset="0"/>
                <a:cs typeface="Times New Roman" panose="02020603050405020304" pitchFamily="18" charset="0"/>
              </a:rPr>
              <a:t>Toàn</a:t>
            </a:r>
            <a:r>
              <a:rPr lang="en-US" sz="2400" dirty="0">
                <a:solidFill>
                  <a:schemeClr val="tx1"/>
                </a:solidFill>
                <a:latin typeface="Times New Roman" panose="02020603050405020304" pitchFamily="18" charset="0"/>
                <a:cs typeface="Times New Roman" panose="02020603050405020304" pitchFamily="18" charset="0"/>
              </a:rPr>
              <a:t>, 2013, ĐHBKHN</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An Introduction to Python for Computational Science and Engineering, (Hans </a:t>
            </a:r>
            <a:r>
              <a:rPr lang="en-US" sz="2400" dirty="0" err="1">
                <a:solidFill>
                  <a:schemeClr val="tx1"/>
                </a:solidFill>
                <a:latin typeface="Times New Roman" panose="02020603050405020304" pitchFamily="18" charset="0"/>
                <a:cs typeface="Times New Roman" panose="02020603050405020304" pitchFamily="18" charset="0"/>
              </a:rPr>
              <a:t>Fangohr</a:t>
            </a:r>
            <a:r>
              <a:rPr lang="en-US" sz="2400" dirty="0">
                <a:solidFill>
                  <a:schemeClr val="tx1"/>
                </a:solidFill>
                <a:latin typeface="Times New Roman" panose="02020603050405020304" pitchFamily="18" charset="0"/>
                <a:cs typeface="Times New Roman" panose="02020603050405020304" pitchFamily="18" charset="0"/>
              </a:rPr>
              <a:t> version 2020).</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Elementary Numerical Analysis, Atkinson and Han (MATLAB)</a:t>
            </a:r>
          </a:p>
          <a:p>
            <a:pPr marL="457200" indent="-457200">
              <a:buFont typeface="Wingdings 3" panose="05040102010807070707" pitchFamily="18" charset="2"/>
              <a:buAutoNum type="arabicPeriod"/>
            </a:pPr>
            <a:r>
              <a:rPr lang="en-US" sz="2400" dirty="0" err="1">
                <a:solidFill>
                  <a:schemeClr val="tx1"/>
                </a:solidFill>
                <a:latin typeface="Times New Roman" panose="02020603050405020304" pitchFamily="18" charset="0"/>
                <a:cs typeface="Times New Roman" panose="02020603050405020304" pitchFamily="18" charset="0"/>
              </a:rPr>
              <a:t>Giải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Tích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Phạm</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Kỳ</a:t>
            </a:r>
            <a:r>
              <a:rPr lang="en-US" sz="2400" dirty="0">
                <a:solidFill>
                  <a:schemeClr val="tx1"/>
                </a:solidFill>
                <a:latin typeface="Times New Roman" panose="02020603050405020304" pitchFamily="18" charset="0"/>
                <a:cs typeface="Times New Roman" panose="02020603050405020304" pitchFamily="18" charset="0"/>
              </a:rPr>
              <a:t> Anh</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A Primer on Scientific Programming with Python,  Hans P. </a:t>
            </a:r>
            <a:r>
              <a:rPr lang="en-US" sz="2400" dirty="0" err="1">
                <a:solidFill>
                  <a:schemeClr val="tx1"/>
                </a:solidFill>
                <a:latin typeface="Times New Roman" panose="02020603050405020304" pitchFamily="18" charset="0"/>
                <a:cs typeface="Times New Roman" panose="02020603050405020304" pitchFamily="18" charset="0"/>
              </a:rPr>
              <a:t>Langtangen</a:t>
            </a:r>
            <a:r>
              <a:rPr lang="en-US" sz="2400" dirty="0">
                <a:solidFill>
                  <a:schemeClr val="tx1"/>
                </a:solidFill>
                <a:latin typeface="Times New Roman" panose="02020603050405020304" pitchFamily="18" charset="0"/>
                <a:cs typeface="Times New Roman" panose="02020603050405020304" pitchFamily="18" charset="0"/>
              </a:rPr>
              <a:t> (2009)</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Numerical Methods, (Anne Greenbaum &amp; Tim. </a:t>
            </a:r>
            <a:r>
              <a:rPr lang="en-US" sz="2400" dirty="0" err="1">
                <a:solidFill>
                  <a:schemeClr val="tx1"/>
                </a:solidFill>
                <a:latin typeface="Times New Roman" panose="02020603050405020304" pitchFamily="18" charset="0"/>
                <a:cs typeface="Times New Roman" panose="02020603050405020304" pitchFamily="18" charset="0"/>
              </a:rPr>
              <a:t>Chartier</a:t>
            </a:r>
            <a:r>
              <a:rPr lang="en-US" sz="2400" dirty="0">
                <a:solidFill>
                  <a:schemeClr val="tx1"/>
                </a:solidFill>
                <a:latin typeface="Times New Roman" panose="02020603050405020304" pitchFamily="18" charset="0"/>
                <a:cs typeface="Times New Roman" panose="02020603050405020304" pitchFamily="18" charset="0"/>
              </a:rPr>
              <a:t>, 2012)</a:t>
            </a:r>
          </a:p>
          <a:p>
            <a:pPr marL="457200" indent="-457200">
              <a:buAutoNum type="arabicPeriod"/>
            </a:pPr>
            <a:endParaRPr lang="vi-VN"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1353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1097701"/>
            <a:ext cx="10674954" cy="2508161"/>
          </a:xfrm>
        </p:spPr>
        <p:txBody>
          <a:bodyPr>
            <a:normAutofit lnSpcReduction="10000"/>
          </a:bodyPr>
          <a:lstStyle/>
          <a:p>
            <a:r>
              <a:rPr lang="en-US" b="1" dirty="0" err="1">
                <a:solidFill>
                  <a:schemeClr val="tx1"/>
                </a:solidFill>
              </a:rPr>
              <a:t>Những</a:t>
            </a:r>
            <a:r>
              <a:rPr lang="en-US" b="1" dirty="0">
                <a:solidFill>
                  <a:schemeClr val="tx1"/>
                </a:solidFill>
              </a:rPr>
              <a:t> </a:t>
            </a:r>
            <a:r>
              <a:rPr lang="en-US" b="1" dirty="0" err="1">
                <a:solidFill>
                  <a:schemeClr val="tx1"/>
                </a:solidFill>
              </a:rPr>
              <a:t>ai</a:t>
            </a:r>
            <a:r>
              <a:rPr lang="en-US" b="1" dirty="0">
                <a:solidFill>
                  <a:schemeClr val="tx1"/>
                </a:solidFill>
              </a:rPr>
              <a:t> </a:t>
            </a:r>
            <a:r>
              <a:rPr lang="en-US" b="1" dirty="0" err="1">
                <a:solidFill>
                  <a:schemeClr val="tx1"/>
                </a:solidFill>
              </a:rPr>
              <a:t>nên</a:t>
            </a:r>
            <a:r>
              <a:rPr lang="en-US" b="1" dirty="0">
                <a:solidFill>
                  <a:schemeClr val="tx1"/>
                </a:solidFill>
              </a:rPr>
              <a:t>/</a:t>
            </a:r>
            <a:r>
              <a:rPr lang="en-US" b="1" dirty="0" err="1">
                <a:solidFill>
                  <a:schemeClr val="tx1"/>
                </a:solidFill>
              </a:rPr>
              <a:t>có</a:t>
            </a:r>
            <a:r>
              <a:rPr lang="en-US" b="1" dirty="0">
                <a:solidFill>
                  <a:schemeClr val="tx1"/>
                </a:solidFill>
              </a:rPr>
              <a:t> </a:t>
            </a:r>
            <a:r>
              <a:rPr lang="en-US" b="1" dirty="0" err="1">
                <a:solidFill>
                  <a:schemeClr val="tx1"/>
                </a:solidFill>
              </a:rPr>
              <a:t>thể</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lớp</a:t>
            </a:r>
            <a:r>
              <a:rPr lang="en-US" b="1" dirty="0">
                <a:solidFill>
                  <a:schemeClr val="tx1"/>
                </a:solidFill>
              </a:rPr>
              <a:t> </a:t>
            </a:r>
            <a:r>
              <a:rPr lang="en-US" b="1" dirty="0" err="1">
                <a:solidFill>
                  <a:schemeClr val="tx1"/>
                </a:solidFill>
              </a:rPr>
              <a:t>này</a:t>
            </a:r>
            <a:r>
              <a:rPr lang="en-US" b="1" dirty="0">
                <a:solidFill>
                  <a:schemeClr val="tx1"/>
                </a:solidFill>
              </a:rPr>
              <a:t>:</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 &amp; Tin </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hoặc</a:t>
            </a:r>
            <a:r>
              <a:rPr lang="en-US" b="1" dirty="0">
                <a:solidFill>
                  <a:schemeClr val="tx1"/>
                </a:solidFill>
              </a:rPr>
              <a:t> </a:t>
            </a:r>
            <a:r>
              <a:rPr lang="en-US" b="1" dirty="0" err="1">
                <a:solidFill>
                  <a:schemeClr val="tx1"/>
                </a:solidFill>
              </a:rPr>
              <a:t>muốn</a:t>
            </a:r>
            <a:r>
              <a:rPr lang="en-US" b="1" dirty="0">
                <a:solidFill>
                  <a:schemeClr val="tx1"/>
                </a:solidFill>
              </a:rPr>
              <a:t> </a:t>
            </a:r>
            <a:r>
              <a:rPr lang="en-US" b="1" dirty="0" err="1">
                <a:solidFill>
                  <a:schemeClr val="tx1"/>
                </a:solidFill>
              </a:rPr>
              <a:t>lập</a:t>
            </a:r>
            <a:r>
              <a:rPr lang="en-US" b="1" dirty="0">
                <a:solidFill>
                  <a:schemeClr val="tx1"/>
                </a:solidFill>
              </a:rPr>
              <a:t> </a:t>
            </a:r>
            <a:r>
              <a:rPr lang="en-US" b="1" dirty="0" err="1">
                <a:solidFill>
                  <a:schemeClr val="tx1"/>
                </a:solidFill>
              </a:rPr>
              <a:t>trình</a:t>
            </a:r>
            <a:r>
              <a:rPr lang="en-US" b="1" dirty="0">
                <a:solidFill>
                  <a:schemeClr val="tx1"/>
                </a:solidFill>
              </a:rPr>
              <a:t> </a:t>
            </a:r>
            <a:r>
              <a:rPr lang="en-US" b="1" dirty="0" err="1">
                <a:solidFill>
                  <a:schemeClr val="tx1"/>
                </a:solidFill>
              </a:rPr>
              <a:t>để</a:t>
            </a:r>
            <a:r>
              <a:rPr lang="en-US" b="1" dirty="0">
                <a:solidFill>
                  <a:schemeClr val="tx1"/>
                </a:solidFill>
              </a:rPr>
              <a:t> </a:t>
            </a:r>
            <a:r>
              <a:rPr lang="en-US" b="1" dirty="0" err="1">
                <a:solidFill>
                  <a:schemeClr val="tx1"/>
                </a:solidFill>
              </a:rPr>
              <a:t>kiếm</a:t>
            </a:r>
            <a:r>
              <a:rPr lang="en-US" b="1" dirty="0">
                <a:solidFill>
                  <a:schemeClr val="tx1"/>
                </a:solidFill>
              </a:rPr>
              <a:t> </a:t>
            </a:r>
            <a:r>
              <a:rPr lang="en-US" b="1" dirty="0" err="1">
                <a:solidFill>
                  <a:schemeClr val="tx1"/>
                </a:solidFill>
              </a:rPr>
              <a:t>sống</a:t>
            </a:r>
            <a:r>
              <a:rPr lang="en-US" b="1" dirty="0">
                <a:solidFill>
                  <a:schemeClr val="tx1"/>
                </a:solidFill>
              </a:rPr>
              <a:t>, </a:t>
            </a:r>
            <a:r>
              <a:rPr lang="en-US" b="1" dirty="0" err="1">
                <a:solidFill>
                  <a:schemeClr val="tx1"/>
                </a:solidFill>
              </a:rPr>
              <a:t>đi</a:t>
            </a:r>
            <a:r>
              <a:rPr lang="en-US" b="1" dirty="0">
                <a:solidFill>
                  <a:schemeClr val="tx1"/>
                </a:solidFill>
              </a:rPr>
              <a:t> </a:t>
            </a:r>
            <a:r>
              <a:rPr lang="en-US" b="1" dirty="0" err="1">
                <a:solidFill>
                  <a:schemeClr val="tx1"/>
                </a:solidFill>
              </a:rPr>
              <a:t>nước</a:t>
            </a:r>
            <a:r>
              <a:rPr lang="en-US" b="1" dirty="0">
                <a:solidFill>
                  <a:schemeClr val="tx1"/>
                </a:solidFill>
              </a:rPr>
              <a:t> </a:t>
            </a:r>
            <a:r>
              <a:rPr lang="en-US" b="1" dirty="0" err="1">
                <a:solidFill>
                  <a:schemeClr val="tx1"/>
                </a:solidFill>
              </a:rPr>
              <a:t>ngoài</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tiếp</a:t>
            </a:r>
            <a:r>
              <a:rPr lang="en-US" b="1" dirty="0">
                <a:solidFill>
                  <a:schemeClr val="tx1"/>
                </a:solidFill>
              </a:rPr>
              <a:t> </a:t>
            </a:r>
            <a:r>
              <a:rPr lang="en-US" b="1" dirty="0" err="1">
                <a:solidFill>
                  <a:schemeClr val="tx1"/>
                </a:solidFill>
              </a:rPr>
              <a:t>về</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a:t>
            </a:r>
          </a:p>
          <a:p>
            <a:pPr marL="457200" indent="-457200">
              <a:buAutoNum type="arabicPeriod"/>
            </a:pPr>
            <a:r>
              <a:rPr lang="en-US" b="1" dirty="0" err="1">
                <a:solidFill>
                  <a:schemeClr val="tx1"/>
                </a:solidFill>
              </a:rPr>
              <a:t>Không</a:t>
            </a:r>
            <a:r>
              <a:rPr lang="en-US" b="1" dirty="0">
                <a:solidFill>
                  <a:schemeClr val="tx1"/>
                </a:solidFill>
              </a:rPr>
              <a:t> </a:t>
            </a:r>
            <a:r>
              <a:rPr lang="en-US" b="1" dirty="0" err="1">
                <a:solidFill>
                  <a:schemeClr val="tx1"/>
                </a:solidFill>
              </a:rPr>
              <a:t>sợ</a:t>
            </a:r>
            <a:r>
              <a:rPr lang="en-US" b="1" dirty="0">
                <a:solidFill>
                  <a:schemeClr val="tx1"/>
                </a:solidFill>
              </a:rPr>
              <a:t> </a:t>
            </a:r>
            <a:r>
              <a:rPr lang="en-US" b="1" dirty="0" err="1">
                <a:solidFill>
                  <a:schemeClr val="tx1"/>
                </a:solidFill>
              </a:rPr>
              <a:t>việc</a:t>
            </a:r>
            <a:r>
              <a:rPr lang="en-US" b="1" dirty="0">
                <a:solidFill>
                  <a:schemeClr val="tx1"/>
                </a:solidFill>
              </a:rPr>
              <a:t> </a:t>
            </a:r>
            <a:r>
              <a:rPr lang="en-US" b="1" dirty="0" err="1">
                <a:solidFill>
                  <a:schemeClr val="tx1"/>
                </a:solidFill>
              </a:rPr>
              <a:t>thi</a:t>
            </a:r>
            <a:r>
              <a:rPr lang="en-US" b="1" dirty="0">
                <a:solidFill>
                  <a:schemeClr val="tx1"/>
                </a:solidFill>
              </a:rPr>
              <a:t> </a:t>
            </a:r>
            <a:r>
              <a:rPr lang="en-US" b="1" dirty="0" err="1">
                <a:solidFill>
                  <a:schemeClr val="tx1"/>
                </a:solidFill>
              </a:rPr>
              <a:t>lập</a:t>
            </a:r>
            <a:r>
              <a:rPr lang="en-US" b="1" dirty="0">
                <a:solidFill>
                  <a:schemeClr val="tx1"/>
                </a:solidFill>
              </a:rPr>
              <a:t> </a:t>
            </a:r>
            <a:r>
              <a:rPr lang="en-US" b="1" dirty="0" err="1">
                <a:solidFill>
                  <a:schemeClr val="tx1"/>
                </a:solidFill>
              </a:rPr>
              <a:t>trình</a:t>
            </a:r>
            <a:r>
              <a:rPr lang="en-US" b="1" dirty="0">
                <a:solidFill>
                  <a:schemeClr val="tx1"/>
                </a:solidFill>
              </a:rPr>
              <a:t> </a:t>
            </a:r>
            <a:r>
              <a:rPr lang="en-US" b="1" dirty="0" err="1">
                <a:solidFill>
                  <a:schemeClr val="tx1"/>
                </a:solidFill>
              </a:rPr>
              <a:t>giữa</a:t>
            </a:r>
            <a:r>
              <a:rPr lang="en-US" b="1" dirty="0">
                <a:solidFill>
                  <a:schemeClr val="tx1"/>
                </a:solidFill>
              </a:rPr>
              <a:t> </a:t>
            </a:r>
            <a:r>
              <a:rPr lang="en-US" b="1" dirty="0" err="1">
                <a:solidFill>
                  <a:schemeClr val="tx1"/>
                </a:solidFill>
              </a:rPr>
              <a:t>kỳ</a:t>
            </a:r>
            <a:r>
              <a:rPr lang="en-US" b="1" dirty="0">
                <a:solidFill>
                  <a:schemeClr val="tx1"/>
                </a:solidFill>
              </a:rPr>
              <a:t>, </a:t>
            </a:r>
            <a:r>
              <a:rPr lang="en-US" b="1" dirty="0" err="1">
                <a:solidFill>
                  <a:schemeClr val="tx1"/>
                </a:solidFill>
              </a:rPr>
              <a:t>thi</a:t>
            </a:r>
            <a:r>
              <a:rPr lang="en-US" b="1" dirty="0">
                <a:solidFill>
                  <a:schemeClr val="tx1"/>
                </a:solidFill>
              </a:rPr>
              <a:t> </a:t>
            </a:r>
            <a:r>
              <a:rPr lang="en-US" b="1" dirty="0" err="1">
                <a:solidFill>
                  <a:schemeClr val="tx1"/>
                </a:solidFill>
              </a:rPr>
              <a:t>trên</a:t>
            </a:r>
            <a:r>
              <a:rPr lang="en-US" b="1" dirty="0">
                <a:solidFill>
                  <a:schemeClr val="tx1"/>
                </a:solidFill>
              </a:rPr>
              <a:t> </a:t>
            </a:r>
            <a:r>
              <a:rPr lang="en-US" b="1" dirty="0" err="1">
                <a:solidFill>
                  <a:schemeClr val="tx1"/>
                </a:solidFill>
              </a:rPr>
              <a:t>giấy</a:t>
            </a:r>
            <a:r>
              <a:rPr lang="en-US" b="1" dirty="0">
                <a:solidFill>
                  <a:schemeClr val="tx1"/>
                </a:solidFill>
              </a:rPr>
              <a:t> </a:t>
            </a:r>
            <a:r>
              <a:rPr lang="en-US" b="1" dirty="0" err="1">
                <a:solidFill>
                  <a:schemeClr val="tx1"/>
                </a:solidFill>
              </a:rPr>
              <a:t>cuối</a:t>
            </a:r>
            <a:r>
              <a:rPr lang="en-US" b="1" dirty="0">
                <a:solidFill>
                  <a:schemeClr val="tx1"/>
                </a:solidFill>
              </a:rPr>
              <a:t> </a:t>
            </a:r>
            <a:r>
              <a:rPr lang="en-US" b="1" dirty="0" err="1">
                <a:solidFill>
                  <a:schemeClr val="tx1"/>
                </a:solidFill>
              </a:rPr>
              <a:t>kỳ</a:t>
            </a:r>
            <a:r>
              <a:rPr lang="en-US" b="1" dirty="0">
                <a:solidFill>
                  <a:schemeClr val="tx1"/>
                </a:solidFill>
              </a:rPr>
              <a:t> (</a:t>
            </a:r>
            <a:r>
              <a:rPr lang="en-US" b="1" dirty="0" err="1">
                <a:solidFill>
                  <a:schemeClr val="tx1"/>
                </a:solidFill>
              </a:rPr>
              <a:t>thực</a:t>
            </a:r>
            <a:r>
              <a:rPr lang="en-US" b="1" dirty="0">
                <a:solidFill>
                  <a:schemeClr val="tx1"/>
                </a:solidFill>
              </a:rPr>
              <a:t> </a:t>
            </a:r>
            <a:r>
              <a:rPr lang="en-US" b="1" dirty="0" err="1">
                <a:solidFill>
                  <a:schemeClr val="tx1"/>
                </a:solidFill>
              </a:rPr>
              <a:t>ra</a:t>
            </a:r>
            <a:r>
              <a:rPr lang="en-US" b="1" dirty="0">
                <a:solidFill>
                  <a:schemeClr val="tx1"/>
                </a:solidFill>
              </a:rPr>
              <a:t> </a:t>
            </a:r>
            <a:r>
              <a:rPr lang="en-US" b="1" dirty="0" err="1">
                <a:solidFill>
                  <a:schemeClr val="tx1"/>
                </a:solidFill>
              </a:rPr>
              <a:t>đề</a:t>
            </a:r>
            <a:r>
              <a:rPr lang="en-US" b="1" dirty="0">
                <a:solidFill>
                  <a:schemeClr val="tx1"/>
                </a:solidFill>
              </a:rPr>
              <a:t> </a:t>
            </a:r>
            <a:r>
              <a:rPr lang="en-US" b="1" dirty="0" err="1">
                <a:solidFill>
                  <a:schemeClr val="tx1"/>
                </a:solidFill>
              </a:rPr>
              <a:t>thi</a:t>
            </a:r>
            <a:r>
              <a:rPr lang="en-US" b="1" dirty="0">
                <a:solidFill>
                  <a:schemeClr val="tx1"/>
                </a:solidFill>
              </a:rPr>
              <a:t> </a:t>
            </a:r>
            <a:r>
              <a:rPr lang="en-US" b="1" dirty="0" err="1">
                <a:solidFill>
                  <a:schemeClr val="tx1"/>
                </a:solidFill>
              </a:rPr>
              <a:t>các</a:t>
            </a:r>
            <a:r>
              <a:rPr lang="en-US" b="1" dirty="0">
                <a:solidFill>
                  <a:schemeClr val="tx1"/>
                </a:solidFill>
              </a:rPr>
              <a:t> </a:t>
            </a:r>
            <a:r>
              <a:rPr lang="en-US" b="1" dirty="0" err="1">
                <a:solidFill>
                  <a:schemeClr val="tx1"/>
                </a:solidFill>
              </a:rPr>
              <a:t>năm</a:t>
            </a:r>
            <a:r>
              <a:rPr lang="en-US" b="1" dirty="0">
                <a:solidFill>
                  <a:schemeClr val="tx1"/>
                </a:solidFill>
              </a:rPr>
              <a:t> </a:t>
            </a:r>
            <a:r>
              <a:rPr lang="en-US" b="1" dirty="0" err="1">
                <a:solidFill>
                  <a:schemeClr val="tx1"/>
                </a:solidFill>
              </a:rPr>
              <a:t>dạng</a:t>
            </a:r>
            <a:r>
              <a:rPr lang="en-US" b="1" dirty="0">
                <a:solidFill>
                  <a:schemeClr val="tx1"/>
                </a:solidFill>
              </a:rPr>
              <a:t> </a:t>
            </a:r>
            <a:r>
              <a:rPr lang="en-US" b="1" dirty="0" err="1">
                <a:solidFill>
                  <a:schemeClr val="tx1"/>
                </a:solidFill>
              </a:rPr>
              <a:t>thường</a:t>
            </a:r>
            <a:r>
              <a:rPr lang="en-US" b="1" dirty="0">
                <a:solidFill>
                  <a:schemeClr val="tx1"/>
                </a:solidFill>
              </a:rPr>
              <a:t> </a:t>
            </a:r>
            <a:r>
              <a:rPr lang="en-US" b="1" dirty="0" err="1">
                <a:solidFill>
                  <a:schemeClr val="tx1"/>
                </a:solidFill>
              </a:rPr>
              <a:t>giống</a:t>
            </a:r>
            <a:r>
              <a:rPr lang="en-US" b="1" dirty="0">
                <a:solidFill>
                  <a:schemeClr val="tx1"/>
                </a:solidFill>
              </a:rPr>
              <a:t> </a:t>
            </a:r>
            <a:r>
              <a:rPr lang="en-US" b="1" dirty="0" err="1">
                <a:solidFill>
                  <a:schemeClr val="tx1"/>
                </a:solidFill>
              </a:rPr>
              <a:t>nhau</a:t>
            </a:r>
            <a:r>
              <a:rPr lang="en-US" b="1" dirty="0">
                <a:solidFill>
                  <a:schemeClr val="tx1"/>
                </a:solidFill>
              </a:rPr>
              <a:t> – </a:t>
            </a:r>
            <a:r>
              <a:rPr lang="en-US" b="1" dirty="0" err="1">
                <a:solidFill>
                  <a:schemeClr val="tx1"/>
                </a:solidFill>
              </a:rPr>
              <a:t>nên</a:t>
            </a:r>
            <a:r>
              <a:rPr lang="en-US" b="1" dirty="0">
                <a:solidFill>
                  <a:schemeClr val="tx1"/>
                </a:solidFill>
              </a:rPr>
              <a:t> </a:t>
            </a:r>
            <a:r>
              <a:rPr lang="en-US" b="1" dirty="0" err="1">
                <a:solidFill>
                  <a:schemeClr val="tx1"/>
                </a:solidFill>
              </a:rPr>
              <a:t>ôn</a:t>
            </a:r>
            <a:r>
              <a:rPr lang="en-US" b="1" dirty="0">
                <a:solidFill>
                  <a:schemeClr val="tx1"/>
                </a:solidFill>
              </a:rPr>
              <a:t>/</a:t>
            </a:r>
            <a:r>
              <a:rPr lang="en-US" b="1" dirty="0" err="1">
                <a:solidFill>
                  <a:schemeClr val="tx1"/>
                </a:solidFill>
              </a:rPr>
              <a:t>tự</a:t>
            </a:r>
            <a:r>
              <a:rPr lang="en-US" b="1" dirty="0">
                <a:solidFill>
                  <a:schemeClr val="tx1"/>
                </a:solidFill>
              </a:rPr>
              <a:t> </a:t>
            </a:r>
            <a:r>
              <a:rPr lang="en-US" b="1" dirty="0" err="1">
                <a:solidFill>
                  <a:schemeClr val="tx1"/>
                </a:solidFill>
              </a:rPr>
              <a:t>ôn</a:t>
            </a:r>
            <a:r>
              <a:rPr lang="en-US" b="1" dirty="0">
                <a:solidFill>
                  <a:schemeClr val="tx1"/>
                </a:solidFill>
              </a:rPr>
              <a:t> 4-5 </a:t>
            </a:r>
            <a:r>
              <a:rPr lang="en-US" b="1" dirty="0" err="1">
                <a:solidFill>
                  <a:schemeClr val="tx1"/>
                </a:solidFill>
              </a:rPr>
              <a:t>buổi</a:t>
            </a:r>
            <a:r>
              <a:rPr lang="en-US" b="1" dirty="0">
                <a:solidFill>
                  <a:schemeClr val="tx1"/>
                </a:solidFill>
              </a:rPr>
              <a:t> </a:t>
            </a:r>
            <a:r>
              <a:rPr lang="en-US" b="1" dirty="0" err="1">
                <a:solidFill>
                  <a:schemeClr val="tx1"/>
                </a:solidFill>
              </a:rPr>
              <a:t>là</a:t>
            </a:r>
            <a:r>
              <a:rPr lang="en-US" b="1" dirty="0">
                <a:solidFill>
                  <a:schemeClr val="tx1"/>
                </a:solidFill>
              </a:rPr>
              <a:t> </a:t>
            </a:r>
            <a:r>
              <a:rPr lang="en-US" b="1" dirty="0" err="1">
                <a:solidFill>
                  <a:schemeClr val="tx1"/>
                </a:solidFill>
              </a:rPr>
              <a:t>làm</a:t>
            </a:r>
            <a:r>
              <a:rPr lang="en-US" b="1" dirty="0">
                <a:solidFill>
                  <a:schemeClr val="tx1"/>
                </a:solidFill>
              </a:rPr>
              <a:t> </a:t>
            </a:r>
            <a:r>
              <a:rPr lang="en-US" b="1" dirty="0" err="1">
                <a:solidFill>
                  <a:schemeClr val="tx1"/>
                </a:solidFill>
              </a:rPr>
              <a:t>trên</a:t>
            </a:r>
            <a:r>
              <a:rPr lang="en-US" b="1" dirty="0">
                <a:solidFill>
                  <a:schemeClr val="tx1"/>
                </a:solidFill>
              </a:rPr>
              <a:t> </a:t>
            </a:r>
            <a:r>
              <a:rPr lang="en-US" b="1" dirty="0" err="1">
                <a:solidFill>
                  <a:schemeClr val="tx1"/>
                </a:solidFill>
              </a:rPr>
              <a:t>giấy</a:t>
            </a:r>
            <a:r>
              <a:rPr lang="en-US" b="1" dirty="0">
                <a:solidFill>
                  <a:schemeClr val="tx1"/>
                </a:solidFill>
              </a:rPr>
              <a:t> </a:t>
            </a:r>
            <a:r>
              <a:rPr lang="en-US" b="1" dirty="0" err="1">
                <a:solidFill>
                  <a:schemeClr val="tx1"/>
                </a:solidFill>
              </a:rPr>
              <a:t>nhoay</a:t>
            </a:r>
            <a:r>
              <a:rPr lang="en-US" b="1" dirty="0">
                <a:solidFill>
                  <a:schemeClr val="tx1"/>
                </a:solidFill>
              </a:rPr>
              <a:t> </a:t>
            </a:r>
            <a:r>
              <a:rPr lang="en-US" b="1" dirty="0" err="1">
                <a:solidFill>
                  <a:schemeClr val="tx1"/>
                </a:solidFill>
              </a:rPr>
              <a:t>nhoáy</a:t>
            </a:r>
            <a:r>
              <a:rPr lang="en-US" b="1" dirty="0">
                <a:solidFill>
                  <a:schemeClr val="tx1"/>
                </a:solidFill>
              </a:rPr>
              <a:t> </a:t>
            </a:r>
            <a:r>
              <a:rPr lang="en-US" b="1" dirty="0" err="1">
                <a:solidFill>
                  <a:schemeClr val="tx1"/>
                </a:solidFill>
              </a:rPr>
              <a:t>ngay</a:t>
            </a:r>
            <a:r>
              <a:rPr lang="en-US" b="1" dirty="0">
                <a:solidFill>
                  <a:schemeClr val="tx1"/>
                </a:solidFill>
              </a:rPr>
              <a:t>).</a:t>
            </a:r>
          </a:p>
        </p:txBody>
      </p:sp>
      <p:sp>
        <p:nvSpPr>
          <p:cNvPr id="4" name="TextBox 3"/>
          <p:cNvSpPr txBox="1"/>
          <p:nvPr/>
        </p:nvSpPr>
        <p:spPr>
          <a:xfrm>
            <a:off x="684212" y="3869627"/>
            <a:ext cx="10674954" cy="3108543"/>
          </a:xfrm>
          <a:prstGeom prst="rect">
            <a:avLst/>
          </a:prstGeom>
          <a:noFill/>
        </p:spPr>
        <p:txBody>
          <a:bodyPr wrap="square" rtlCol="0">
            <a:spAutoFit/>
          </a:bodyPr>
          <a:lstStyle/>
          <a:p>
            <a:r>
              <a:rPr lang="en-US" sz="2000" b="1" dirty="0" err="1"/>
              <a:t>Nội</a:t>
            </a:r>
            <a:r>
              <a:rPr lang="en-US" sz="2000" b="1" dirty="0"/>
              <a:t> </a:t>
            </a:r>
            <a:r>
              <a:rPr lang="en-US" sz="2000" b="1" dirty="0" err="1"/>
              <a:t>quy</a:t>
            </a:r>
            <a:r>
              <a:rPr lang="en-US" sz="2000" b="1" dirty="0"/>
              <a:t> </a:t>
            </a:r>
            <a:r>
              <a:rPr lang="en-US" sz="2000" b="1" dirty="0" err="1"/>
              <a:t>lớp</a:t>
            </a:r>
            <a:endParaRPr lang="en-US" sz="2000" b="1" dirty="0"/>
          </a:p>
          <a:p>
            <a:pPr marL="342900" indent="-342900">
              <a:buAutoNum type="arabicPeriod"/>
            </a:pPr>
            <a:r>
              <a:rPr lang="en-US" sz="2000" b="1" dirty="0" err="1"/>
              <a:t>Thường</a:t>
            </a:r>
            <a:r>
              <a:rPr lang="en-US" sz="2000" b="1" dirty="0"/>
              <a:t> </a:t>
            </a:r>
            <a:r>
              <a:rPr lang="en-US" sz="2000" b="1" dirty="0" err="1"/>
              <a:t>xuyên</a:t>
            </a:r>
            <a:r>
              <a:rPr lang="en-US" sz="2000" b="1" dirty="0"/>
              <a:t> </a:t>
            </a:r>
            <a:r>
              <a:rPr lang="en-US" sz="2000" b="1" dirty="0" err="1"/>
              <a:t>cho</a:t>
            </a:r>
            <a:r>
              <a:rPr lang="en-US" sz="2000" b="1" dirty="0"/>
              <a:t> </a:t>
            </a:r>
            <a:r>
              <a:rPr lang="en-US" sz="2000" b="1" dirty="0" err="1"/>
              <a:t>trước</a:t>
            </a:r>
            <a:r>
              <a:rPr lang="en-US" sz="2000" b="1" dirty="0"/>
              <a:t> 10 </a:t>
            </a:r>
            <a:r>
              <a:rPr lang="en-US" sz="2000" b="1" dirty="0" err="1"/>
              <a:t>điểm</a:t>
            </a:r>
            <a:r>
              <a:rPr lang="en-US" sz="2000" b="1" dirty="0"/>
              <a:t> (</a:t>
            </a:r>
            <a:r>
              <a:rPr lang="en-US" sz="2000" b="1" dirty="0" err="1"/>
              <a:t>đừng</a:t>
            </a:r>
            <a:r>
              <a:rPr lang="en-US" sz="2000" b="1" dirty="0"/>
              <a:t> </a:t>
            </a:r>
            <a:r>
              <a:rPr lang="en-US" sz="2000" b="1" dirty="0" err="1"/>
              <a:t>để</a:t>
            </a:r>
            <a:r>
              <a:rPr lang="en-US" sz="2000" b="1" dirty="0"/>
              <a:t> </a:t>
            </a:r>
            <a:r>
              <a:rPr lang="en-US" sz="2000" b="1" dirty="0" err="1"/>
              <a:t>tiền</a:t>
            </a:r>
            <a:r>
              <a:rPr lang="en-US" sz="2000" b="1" dirty="0"/>
              <a:t> </a:t>
            </a:r>
            <a:r>
              <a:rPr lang="en-US" sz="2000" b="1" dirty="0" err="1"/>
              <a:t>rơi</a:t>
            </a:r>
            <a:r>
              <a:rPr lang="en-US" sz="2000" b="1" dirty="0"/>
              <a:t>)</a:t>
            </a:r>
          </a:p>
          <a:p>
            <a:pPr marL="342900" indent="-342900">
              <a:buAutoNum type="arabicPeriod"/>
            </a:pPr>
            <a:r>
              <a:rPr lang="en-US" sz="2000" b="1" dirty="0"/>
              <a:t>Muộn quá 25 phút: -1 điểm giữa kỳ/thường xuyên</a:t>
            </a:r>
          </a:p>
          <a:p>
            <a:pPr marL="342900" indent="-342900">
              <a:buFontTx/>
              <a:buAutoNum type="arabicPeriod"/>
            </a:pPr>
            <a:r>
              <a:rPr lang="en-US" sz="2000" b="1" dirty="0" err="1"/>
              <a:t>Muộn</a:t>
            </a:r>
            <a:r>
              <a:rPr lang="en-US" sz="2000" b="1" dirty="0"/>
              <a:t> </a:t>
            </a:r>
            <a:r>
              <a:rPr lang="en-US" sz="2000" b="1" dirty="0" err="1"/>
              <a:t>quá</a:t>
            </a:r>
            <a:r>
              <a:rPr lang="en-US" sz="2000" b="1" dirty="0"/>
              <a:t> 1 </a:t>
            </a:r>
            <a:r>
              <a:rPr lang="en-US" sz="2000" b="1" dirty="0" err="1"/>
              <a:t>tiết</a:t>
            </a:r>
            <a:r>
              <a:rPr lang="en-US" sz="2000" b="1" dirty="0"/>
              <a:t>: -2 </a:t>
            </a:r>
            <a:r>
              <a:rPr lang="en-US" sz="2000" b="1" dirty="0" err="1"/>
              <a:t>điểm</a:t>
            </a:r>
            <a:r>
              <a:rPr lang="en-US" sz="2000" b="1" dirty="0"/>
              <a:t> </a:t>
            </a:r>
            <a:r>
              <a:rPr lang="en-US" sz="2000" b="1" dirty="0" err="1"/>
              <a:t>giữa</a:t>
            </a:r>
            <a:r>
              <a:rPr lang="en-US" sz="2000" b="1" dirty="0"/>
              <a:t> </a:t>
            </a:r>
            <a:r>
              <a:rPr lang="en-US" sz="2000" b="1" dirty="0" err="1"/>
              <a:t>kỳ</a:t>
            </a:r>
            <a:r>
              <a:rPr lang="en-US" sz="2000" b="1" dirty="0"/>
              <a:t>/</a:t>
            </a:r>
            <a:r>
              <a:rPr lang="en-US" sz="2000" b="1" dirty="0" err="1"/>
              <a:t>thường</a:t>
            </a:r>
            <a:r>
              <a:rPr lang="en-US" sz="2000" b="1" dirty="0"/>
              <a:t> </a:t>
            </a:r>
            <a:r>
              <a:rPr lang="en-US" sz="2000" b="1" dirty="0" err="1"/>
              <a:t>xuyên</a:t>
            </a:r>
            <a:endParaRPr lang="en-US" sz="2000" b="1" dirty="0"/>
          </a:p>
          <a:p>
            <a:pPr marL="342900" indent="-342900">
              <a:buFontTx/>
              <a:buAutoNum type="arabicPeriod"/>
            </a:pPr>
            <a:r>
              <a:rPr lang="en-US" sz="2000" b="1" dirty="0" err="1"/>
              <a:t>Giữa</a:t>
            </a:r>
            <a:r>
              <a:rPr lang="en-US" sz="2000" b="1" dirty="0"/>
              <a:t> </a:t>
            </a:r>
            <a:r>
              <a:rPr lang="en-US" sz="2000" b="1" dirty="0" err="1"/>
              <a:t>kỳ</a:t>
            </a:r>
            <a:r>
              <a:rPr lang="en-US" sz="2000" b="1" dirty="0"/>
              <a:t> </a:t>
            </a:r>
            <a:r>
              <a:rPr lang="en-US" sz="2000" b="1" dirty="0" err="1"/>
              <a:t>thi</a:t>
            </a:r>
            <a:r>
              <a:rPr lang="en-US" sz="2000" b="1" dirty="0"/>
              <a:t> 90 </a:t>
            </a:r>
            <a:r>
              <a:rPr lang="en-US" sz="2000" b="1" dirty="0" err="1"/>
              <a:t>phút</a:t>
            </a:r>
            <a:r>
              <a:rPr lang="en-US" sz="2000" b="1" dirty="0"/>
              <a:t> (100% </a:t>
            </a:r>
            <a:r>
              <a:rPr lang="en-US" sz="2000" b="1" dirty="0" err="1"/>
              <a:t>lập</a:t>
            </a:r>
            <a:r>
              <a:rPr lang="en-US" sz="2000" b="1" dirty="0"/>
              <a:t> </a:t>
            </a:r>
            <a:r>
              <a:rPr lang="en-US" sz="2000" b="1" dirty="0" err="1"/>
              <a:t>trình</a:t>
            </a:r>
            <a:r>
              <a:rPr lang="en-US" sz="2000" b="1" dirty="0"/>
              <a:t>) (</a:t>
            </a:r>
            <a:r>
              <a:rPr lang="en-US" sz="2000" b="1" dirty="0" err="1"/>
              <a:t>có</a:t>
            </a:r>
            <a:r>
              <a:rPr lang="en-US" sz="2000" b="1" dirty="0"/>
              <a:t> </a:t>
            </a:r>
            <a:r>
              <a:rPr lang="en-US" sz="2000" b="1" dirty="0" err="1"/>
              <a:t>xem</a:t>
            </a:r>
            <a:r>
              <a:rPr lang="en-US" sz="2000" b="1" dirty="0"/>
              <a:t> </a:t>
            </a:r>
            <a:r>
              <a:rPr lang="en-US" sz="2000" b="1" dirty="0" err="1"/>
              <a:t>xét</a:t>
            </a:r>
            <a:r>
              <a:rPr lang="en-US" sz="2000" b="1" dirty="0"/>
              <a:t> +1 </a:t>
            </a:r>
            <a:r>
              <a:rPr lang="en-US" sz="2000" b="1" dirty="0" err="1"/>
              <a:t>điểm</a:t>
            </a:r>
            <a:r>
              <a:rPr lang="en-US" sz="2000" b="1" dirty="0"/>
              <a:t> </a:t>
            </a:r>
            <a:r>
              <a:rPr lang="en-US" sz="2000" b="1" dirty="0" err="1"/>
              <a:t>thưởng</a:t>
            </a:r>
            <a:r>
              <a:rPr lang="en-US" sz="2000" b="1" dirty="0"/>
              <a:t> </a:t>
            </a:r>
            <a:r>
              <a:rPr lang="en-US" sz="2000" b="1" dirty="0" err="1"/>
              <a:t>vào</a:t>
            </a:r>
            <a:r>
              <a:rPr lang="en-US" sz="2000" b="1" dirty="0"/>
              <a:t> </a:t>
            </a:r>
            <a:r>
              <a:rPr lang="en-US" sz="2000" b="1" dirty="0" err="1"/>
              <a:t>điểm</a:t>
            </a:r>
            <a:r>
              <a:rPr lang="en-US" sz="2000" b="1" dirty="0"/>
              <a:t> </a:t>
            </a:r>
            <a:r>
              <a:rPr lang="en-US" sz="2000" b="1" dirty="0" err="1"/>
              <a:t>cuối</a:t>
            </a:r>
            <a:r>
              <a:rPr lang="en-US" sz="2000" b="1" dirty="0"/>
              <a:t> </a:t>
            </a:r>
            <a:r>
              <a:rPr lang="en-US" sz="2000" b="1" dirty="0" err="1"/>
              <a:t>kỳ</a:t>
            </a:r>
            <a:r>
              <a:rPr lang="en-US" sz="2000" b="1" dirty="0"/>
              <a:t>)</a:t>
            </a:r>
          </a:p>
          <a:p>
            <a:pPr marL="342900" indent="-342900">
              <a:buFontTx/>
              <a:buAutoNum type="arabicPeriod"/>
            </a:pPr>
            <a:r>
              <a:rPr lang="en-US" sz="2000" b="1" dirty="0" err="1"/>
              <a:t>Cuối</a:t>
            </a:r>
            <a:r>
              <a:rPr lang="en-US" sz="2000" b="1" dirty="0"/>
              <a:t> </a:t>
            </a:r>
            <a:r>
              <a:rPr lang="en-US" sz="2000" b="1" dirty="0" err="1"/>
              <a:t>kỳ</a:t>
            </a:r>
            <a:r>
              <a:rPr lang="en-US" sz="2000" b="1" dirty="0"/>
              <a:t> </a:t>
            </a:r>
            <a:r>
              <a:rPr lang="en-US" sz="2000" b="1" dirty="0" err="1"/>
              <a:t>thi</a:t>
            </a:r>
            <a:r>
              <a:rPr lang="en-US" sz="2000" b="1" dirty="0"/>
              <a:t> </a:t>
            </a:r>
            <a:r>
              <a:rPr lang="en-US" sz="2000" b="1" dirty="0" err="1"/>
              <a:t>viết</a:t>
            </a:r>
            <a:r>
              <a:rPr lang="en-US" sz="2000" b="1" dirty="0"/>
              <a:t> (</a:t>
            </a:r>
            <a:r>
              <a:rPr lang="en-US" sz="2000" b="1" dirty="0" err="1"/>
              <a:t>với</a:t>
            </a:r>
            <a:r>
              <a:rPr lang="en-US" sz="2000" b="1" dirty="0"/>
              <a:t> </a:t>
            </a:r>
            <a:r>
              <a:rPr lang="en-US" sz="2000" b="1" dirty="0" err="1"/>
              <a:t>vài</a:t>
            </a:r>
            <a:r>
              <a:rPr lang="en-US" sz="2000" b="1" dirty="0"/>
              <a:t> </a:t>
            </a:r>
            <a:r>
              <a:rPr lang="en-US" sz="2000" b="1" dirty="0" err="1"/>
              <a:t>lớp</a:t>
            </a:r>
            <a:r>
              <a:rPr lang="en-US" sz="2000" b="1" dirty="0"/>
              <a:t> </a:t>
            </a:r>
            <a:r>
              <a:rPr lang="en-US" sz="2000" b="1" dirty="0" err="1"/>
              <a:t>khác</a:t>
            </a:r>
            <a:r>
              <a:rPr lang="en-US" sz="2000" b="1" dirty="0"/>
              <a:t>)</a:t>
            </a:r>
          </a:p>
          <a:p>
            <a:pPr marL="342900" indent="-342900">
              <a:buFontTx/>
              <a:buAutoNum type="arabicPeriod"/>
            </a:pPr>
            <a:r>
              <a:rPr lang="en-US" sz="2000" b="1" dirty="0"/>
              <a:t>LỚP CÓ GOOGLE CLASSROOM – ĐĂNG NHẬP VÀ THEO DÕI POST CỦA TÔI </a:t>
            </a:r>
          </a:p>
          <a:p>
            <a:r>
              <a:rPr lang="en-US" sz="2000" b="1" dirty="0"/>
              <a:t>     MÃ LỚP: </a:t>
            </a:r>
            <a:r>
              <a:rPr lang="en-US" sz="2000" dirty="0"/>
              <a:t>ypf3gd6</a:t>
            </a:r>
            <a:endParaRPr lang="en-US" sz="2000" b="1" dirty="0">
              <a:solidFill>
                <a:schemeClr val="bg1"/>
              </a:solidFill>
            </a:endParaRPr>
          </a:p>
          <a:p>
            <a:pPr marL="342900" indent="-342900">
              <a:buAutoNum type="arabicPeriod"/>
            </a:pPr>
            <a:endParaRPr lang="en-US" dirty="0"/>
          </a:p>
          <a:p>
            <a:endParaRPr lang="en-US" dirty="0"/>
          </a:p>
        </p:txBody>
      </p:sp>
      <p:sp>
        <p:nvSpPr>
          <p:cNvPr id="2" name="TextBox 1"/>
          <p:cNvSpPr txBox="1"/>
          <p:nvPr/>
        </p:nvSpPr>
        <p:spPr>
          <a:xfrm>
            <a:off x="4238714" y="68366"/>
            <a:ext cx="4093436" cy="954107"/>
          </a:xfrm>
          <a:prstGeom prst="rect">
            <a:avLst/>
          </a:prstGeom>
          <a:noFill/>
        </p:spPr>
        <p:txBody>
          <a:bodyPr wrap="square" rtlCol="0">
            <a:spAutoFit/>
          </a:bodyPr>
          <a:lstStyle/>
          <a:p>
            <a:pPr algn="ctr"/>
            <a:r>
              <a:rPr lang="en-US" sz="2800" dirty="0"/>
              <a:t>LỚP HỌC MÙA 0 CÔVY (NOT THIS SEMESTER)</a:t>
            </a:r>
          </a:p>
        </p:txBody>
      </p:sp>
    </p:spTree>
    <p:extLst>
      <p:ext uri="{BB962C8B-B14F-4D97-AF65-F5344CB8AC3E}">
        <p14:creationId xmlns:p14="http://schemas.microsoft.com/office/powerpoint/2010/main" val="2757323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1202336"/>
            <a:ext cx="10674954" cy="1955822"/>
          </a:xfrm>
        </p:spPr>
        <p:txBody>
          <a:bodyPr>
            <a:normAutofit lnSpcReduction="10000"/>
          </a:bodyPr>
          <a:lstStyle/>
          <a:p>
            <a:r>
              <a:rPr lang="en-US" b="1" dirty="0" err="1">
                <a:solidFill>
                  <a:schemeClr val="tx1"/>
                </a:solidFill>
              </a:rPr>
              <a:t>Những</a:t>
            </a:r>
            <a:r>
              <a:rPr lang="en-US" b="1" dirty="0">
                <a:solidFill>
                  <a:schemeClr val="tx1"/>
                </a:solidFill>
              </a:rPr>
              <a:t> </a:t>
            </a:r>
            <a:r>
              <a:rPr lang="en-US" b="1" dirty="0" err="1">
                <a:solidFill>
                  <a:schemeClr val="tx1"/>
                </a:solidFill>
              </a:rPr>
              <a:t>ai</a:t>
            </a:r>
            <a:r>
              <a:rPr lang="en-US" b="1" dirty="0">
                <a:solidFill>
                  <a:schemeClr val="tx1"/>
                </a:solidFill>
              </a:rPr>
              <a:t> </a:t>
            </a:r>
            <a:r>
              <a:rPr lang="en-US" b="1" dirty="0" err="1">
                <a:solidFill>
                  <a:schemeClr val="tx1"/>
                </a:solidFill>
              </a:rPr>
              <a:t>nên</a:t>
            </a:r>
            <a:r>
              <a:rPr lang="en-US" b="1" dirty="0">
                <a:solidFill>
                  <a:schemeClr val="tx1"/>
                </a:solidFill>
              </a:rPr>
              <a:t>/</a:t>
            </a:r>
            <a:r>
              <a:rPr lang="en-US" b="1" dirty="0" err="1">
                <a:solidFill>
                  <a:schemeClr val="tx1"/>
                </a:solidFill>
              </a:rPr>
              <a:t>có</a:t>
            </a:r>
            <a:r>
              <a:rPr lang="en-US" b="1" dirty="0">
                <a:solidFill>
                  <a:schemeClr val="tx1"/>
                </a:solidFill>
              </a:rPr>
              <a:t> </a:t>
            </a:r>
            <a:r>
              <a:rPr lang="en-US" b="1" dirty="0" err="1">
                <a:solidFill>
                  <a:schemeClr val="tx1"/>
                </a:solidFill>
              </a:rPr>
              <a:t>thể</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lớp</a:t>
            </a:r>
            <a:r>
              <a:rPr lang="en-US" b="1" dirty="0">
                <a:solidFill>
                  <a:schemeClr val="tx1"/>
                </a:solidFill>
              </a:rPr>
              <a:t> </a:t>
            </a:r>
            <a:r>
              <a:rPr lang="en-US" b="1" dirty="0" err="1">
                <a:solidFill>
                  <a:schemeClr val="tx1"/>
                </a:solidFill>
              </a:rPr>
              <a:t>này</a:t>
            </a:r>
            <a:r>
              <a:rPr lang="en-US" b="1" dirty="0">
                <a:solidFill>
                  <a:schemeClr val="tx1"/>
                </a:solidFill>
              </a:rPr>
              <a:t>:</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 &amp; Tin </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hoặc</a:t>
            </a:r>
            <a:r>
              <a:rPr lang="en-US" b="1" dirty="0">
                <a:solidFill>
                  <a:schemeClr val="tx1"/>
                </a:solidFill>
              </a:rPr>
              <a:t> </a:t>
            </a:r>
            <a:r>
              <a:rPr lang="en-US" b="1" dirty="0" err="1">
                <a:solidFill>
                  <a:schemeClr val="tx1"/>
                </a:solidFill>
              </a:rPr>
              <a:t>muốn</a:t>
            </a:r>
            <a:r>
              <a:rPr lang="en-US" b="1" dirty="0">
                <a:solidFill>
                  <a:schemeClr val="tx1"/>
                </a:solidFill>
              </a:rPr>
              <a:t> </a:t>
            </a:r>
            <a:r>
              <a:rPr lang="en-US" b="1" dirty="0" err="1">
                <a:solidFill>
                  <a:schemeClr val="tx1"/>
                </a:solidFill>
              </a:rPr>
              <a:t>lập</a:t>
            </a:r>
            <a:r>
              <a:rPr lang="en-US" b="1" dirty="0">
                <a:solidFill>
                  <a:schemeClr val="tx1"/>
                </a:solidFill>
              </a:rPr>
              <a:t> </a:t>
            </a:r>
            <a:r>
              <a:rPr lang="en-US" b="1" dirty="0" err="1">
                <a:solidFill>
                  <a:schemeClr val="tx1"/>
                </a:solidFill>
              </a:rPr>
              <a:t>trình</a:t>
            </a:r>
            <a:r>
              <a:rPr lang="en-US" b="1" dirty="0">
                <a:solidFill>
                  <a:schemeClr val="tx1"/>
                </a:solidFill>
              </a:rPr>
              <a:t> </a:t>
            </a:r>
            <a:r>
              <a:rPr lang="en-US" b="1" dirty="0" err="1">
                <a:solidFill>
                  <a:schemeClr val="tx1"/>
                </a:solidFill>
              </a:rPr>
              <a:t>để</a:t>
            </a:r>
            <a:r>
              <a:rPr lang="en-US" b="1" dirty="0">
                <a:solidFill>
                  <a:schemeClr val="tx1"/>
                </a:solidFill>
              </a:rPr>
              <a:t> </a:t>
            </a:r>
            <a:r>
              <a:rPr lang="en-US" b="1" dirty="0" err="1">
                <a:solidFill>
                  <a:schemeClr val="tx1"/>
                </a:solidFill>
              </a:rPr>
              <a:t>kiếm</a:t>
            </a:r>
            <a:r>
              <a:rPr lang="en-US" b="1" dirty="0">
                <a:solidFill>
                  <a:schemeClr val="tx1"/>
                </a:solidFill>
              </a:rPr>
              <a:t> </a:t>
            </a:r>
            <a:r>
              <a:rPr lang="en-US" b="1" dirty="0" err="1">
                <a:solidFill>
                  <a:schemeClr val="tx1"/>
                </a:solidFill>
              </a:rPr>
              <a:t>sống</a:t>
            </a:r>
            <a:r>
              <a:rPr lang="en-US" b="1" dirty="0">
                <a:solidFill>
                  <a:schemeClr val="tx1"/>
                </a:solidFill>
              </a:rPr>
              <a:t>, </a:t>
            </a:r>
            <a:r>
              <a:rPr lang="en-US" b="1" dirty="0" err="1">
                <a:solidFill>
                  <a:schemeClr val="tx1"/>
                </a:solidFill>
              </a:rPr>
              <a:t>đi</a:t>
            </a:r>
            <a:r>
              <a:rPr lang="en-US" b="1" dirty="0">
                <a:solidFill>
                  <a:schemeClr val="tx1"/>
                </a:solidFill>
              </a:rPr>
              <a:t> </a:t>
            </a:r>
            <a:r>
              <a:rPr lang="en-US" b="1" dirty="0" err="1">
                <a:solidFill>
                  <a:schemeClr val="tx1"/>
                </a:solidFill>
              </a:rPr>
              <a:t>nước</a:t>
            </a:r>
            <a:r>
              <a:rPr lang="en-US" b="1" dirty="0">
                <a:solidFill>
                  <a:schemeClr val="tx1"/>
                </a:solidFill>
              </a:rPr>
              <a:t> </a:t>
            </a:r>
            <a:r>
              <a:rPr lang="en-US" b="1" dirty="0" err="1">
                <a:solidFill>
                  <a:schemeClr val="tx1"/>
                </a:solidFill>
              </a:rPr>
              <a:t>ngoài</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tiếp</a:t>
            </a:r>
            <a:r>
              <a:rPr lang="en-US" b="1" dirty="0">
                <a:solidFill>
                  <a:schemeClr val="tx1"/>
                </a:solidFill>
              </a:rPr>
              <a:t> </a:t>
            </a:r>
            <a:r>
              <a:rPr lang="en-US" b="1" dirty="0" err="1">
                <a:solidFill>
                  <a:schemeClr val="tx1"/>
                </a:solidFill>
              </a:rPr>
              <a:t>về</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a:t>
            </a:r>
          </a:p>
          <a:p>
            <a:pPr marL="457200" indent="-457200">
              <a:buAutoNum type="arabicPeriod"/>
            </a:pPr>
            <a:r>
              <a:rPr lang="en-US" b="1" dirty="0">
                <a:solidFill>
                  <a:schemeClr val="tx1"/>
                </a:solidFill>
              </a:rPr>
              <a:t>Không sợ việc thi lập trình và thi trắc ngiệm.</a:t>
            </a:r>
          </a:p>
        </p:txBody>
      </p:sp>
      <p:sp>
        <p:nvSpPr>
          <p:cNvPr id="4" name="TextBox 3"/>
          <p:cNvSpPr txBox="1"/>
          <p:nvPr/>
        </p:nvSpPr>
        <p:spPr>
          <a:xfrm>
            <a:off x="684212" y="3766877"/>
            <a:ext cx="10674954" cy="2185214"/>
          </a:xfrm>
          <a:prstGeom prst="rect">
            <a:avLst/>
          </a:prstGeom>
          <a:noFill/>
        </p:spPr>
        <p:txBody>
          <a:bodyPr wrap="square" rtlCol="0">
            <a:spAutoFit/>
          </a:bodyPr>
          <a:lstStyle/>
          <a:p>
            <a:r>
              <a:rPr lang="en-US" sz="2000" b="1" dirty="0"/>
              <a:t>Nội quy lớp:</a:t>
            </a:r>
          </a:p>
          <a:p>
            <a:pPr marL="342900" indent="-342900">
              <a:buFontTx/>
              <a:buAutoNum type="arabicPeriod"/>
            </a:pPr>
            <a:r>
              <a:rPr lang="en-US" sz="2000" b="1" dirty="0"/>
              <a:t>Xem google classroom. MÃ LỚP: </a:t>
            </a:r>
            <a:r>
              <a:rPr lang="en-US" sz="2000" dirty="0"/>
              <a:t>wutgagw </a:t>
            </a:r>
          </a:p>
          <a:p>
            <a:pPr marL="342900" indent="-342900">
              <a:buFontTx/>
              <a:buAutoNum type="arabicPeriod"/>
            </a:pPr>
            <a:r>
              <a:rPr lang="en-US" sz="2000" dirty="0"/>
              <a:t>Meet: meet.google.com/bak-ddfx-wtw</a:t>
            </a:r>
          </a:p>
          <a:p>
            <a:pPr marL="342900" indent="-342900">
              <a:buFontTx/>
              <a:buAutoNum type="arabicPeriod"/>
            </a:pPr>
            <a:r>
              <a:rPr lang="en-US" sz="2000" b="1" dirty="0"/>
              <a:t>Trân trọng và tìm kiếm BONUS POINT trước khi quá muộn. </a:t>
            </a:r>
          </a:p>
          <a:p>
            <a:pPr marL="342900" indent="-342900">
              <a:buFontTx/>
              <a:buAutoNum type="arabicPeriod"/>
            </a:pPr>
            <a:r>
              <a:rPr lang="en-US" sz="2000" b="1" dirty="0" err="1"/>
              <a:t>Điểm</a:t>
            </a:r>
            <a:r>
              <a:rPr lang="en-US" sz="2000" b="1" dirty="0"/>
              <a:t> </a:t>
            </a:r>
            <a:r>
              <a:rPr lang="en-US" sz="2000" b="1" dirty="0" err="1"/>
              <a:t>giữa</a:t>
            </a:r>
            <a:r>
              <a:rPr lang="en-US" sz="2000" b="1" dirty="0"/>
              <a:t> </a:t>
            </a:r>
            <a:r>
              <a:rPr lang="en-US" sz="2000" b="1" dirty="0" err="1"/>
              <a:t>kỳ</a:t>
            </a:r>
            <a:r>
              <a:rPr lang="en-US" sz="2000" b="1" dirty="0"/>
              <a:t> </a:t>
            </a:r>
            <a:r>
              <a:rPr lang="en-US" sz="2000" b="1" dirty="0" err="1"/>
              <a:t>thường</a:t>
            </a:r>
            <a:r>
              <a:rPr lang="en-US" sz="2000" b="1" dirty="0"/>
              <a:t> </a:t>
            </a:r>
            <a:r>
              <a:rPr lang="en-US" sz="2000" b="1" dirty="0" err="1"/>
              <a:t>rất</a:t>
            </a:r>
            <a:r>
              <a:rPr lang="en-US" sz="2000" b="1" dirty="0"/>
              <a:t> </a:t>
            </a:r>
            <a:r>
              <a:rPr lang="en-US" sz="2000" b="1" dirty="0" err="1"/>
              <a:t>thấp</a:t>
            </a:r>
            <a:r>
              <a:rPr lang="en-US" sz="2000" b="1" dirty="0"/>
              <a:t> – </a:t>
            </a:r>
            <a:r>
              <a:rPr lang="en-US" sz="2000" b="1" dirty="0" err="1"/>
              <a:t>đừng</a:t>
            </a:r>
            <a:r>
              <a:rPr lang="en-US" sz="2000" b="1" dirty="0"/>
              <a:t> </a:t>
            </a:r>
            <a:r>
              <a:rPr lang="en-US" sz="2000" b="1" dirty="0" err="1"/>
              <a:t>hy</a:t>
            </a:r>
            <a:r>
              <a:rPr lang="en-US" sz="2000" b="1" dirty="0"/>
              <a:t> </a:t>
            </a:r>
            <a:r>
              <a:rPr lang="en-US" sz="2000" b="1" dirty="0" err="1"/>
              <a:t>vọng</a:t>
            </a:r>
            <a:r>
              <a:rPr lang="en-US" sz="2000" b="1" dirty="0"/>
              <a:t> </a:t>
            </a:r>
            <a:r>
              <a:rPr lang="en-US" sz="2000" b="1" dirty="0" err="1"/>
              <a:t>quá</a:t>
            </a:r>
            <a:r>
              <a:rPr lang="en-US" sz="2000" b="1" dirty="0"/>
              <a:t> </a:t>
            </a:r>
            <a:r>
              <a:rPr lang="en-US" sz="2000" b="1" dirty="0" err="1"/>
              <a:t>nhiều</a:t>
            </a:r>
            <a:r>
              <a:rPr lang="en-US" sz="2000" b="1" dirty="0"/>
              <a:t>.</a:t>
            </a:r>
          </a:p>
          <a:p>
            <a:pPr marL="342900" indent="-342900">
              <a:buAutoNum type="arabicPeriod"/>
            </a:pPr>
            <a:endParaRPr lang="en-US" dirty="0"/>
          </a:p>
          <a:p>
            <a:endParaRPr lang="en-US" dirty="0"/>
          </a:p>
        </p:txBody>
      </p:sp>
      <p:sp>
        <p:nvSpPr>
          <p:cNvPr id="2" name="TextBox 1"/>
          <p:cNvSpPr txBox="1"/>
          <p:nvPr/>
        </p:nvSpPr>
        <p:spPr>
          <a:xfrm>
            <a:off x="4238714" y="68366"/>
            <a:ext cx="4093436" cy="954107"/>
          </a:xfrm>
          <a:prstGeom prst="rect">
            <a:avLst/>
          </a:prstGeom>
          <a:noFill/>
        </p:spPr>
        <p:txBody>
          <a:bodyPr wrap="square" rtlCol="0">
            <a:spAutoFit/>
          </a:bodyPr>
          <a:lstStyle/>
          <a:p>
            <a:pPr algn="ctr"/>
            <a:r>
              <a:rPr lang="en-US" sz="2800" dirty="0"/>
              <a:t>LỚP HỌC MÙA CÔVY</a:t>
            </a:r>
          </a:p>
          <a:p>
            <a:pPr algn="ctr"/>
            <a:r>
              <a:rPr lang="en-US" sz="2800" dirty="0"/>
              <a:t>(HK1 – 2021/22)</a:t>
            </a:r>
          </a:p>
        </p:txBody>
      </p:sp>
    </p:spTree>
    <p:extLst>
      <p:ext uri="{BB962C8B-B14F-4D97-AF65-F5344CB8AC3E}">
        <p14:creationId xmlns:p14="http://schemas.microsoft.com/office/powerpoint/2010/main" val="896604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89DDE-028F-4709-A09D-C22BFF0A164E}"/>
              </a:ext>
            </a:extLst>
          </p:cNvPr>
          <p:cNvSpPr>
            <a:spLocks noGrp="1"/>
          </p:cNvSpPr>
          <p:nvPr>
            <p:ph type="title"/>
          </p:nvPr>
        </p:nvSpPr>
        <p:spPr>
          <a:xfrm>
            <a:off x="684212" y="456871"/>
            <a:ext cx="9658274" cy="945802"/>
          </a:xfrm>
        </p:spPr>
        <p:txBody>
          <a:bodyPr>
            <a:normAutofit fontScale="90000"/>
          </a:bodyPr>
          <a:lstStyle/>
          <a:p>
            <a:r>
              <a:rPr lang="en-US" sz="3300" dirty="0">
                <a:latin typeface="Times New Roman" panose="02020603050405020304" pitchFamily="18" charset="0"/>
                <a:cs typeface="Times New Roman" panose="02020603050405020304" pitchFamily="18" charset="0"/>
              </a:rPr>
              <a:t>NGUỒN GỐC: GIẢI TÍCH SỐ &amp; TÍNH TOÁN KHOA HỌC (NUMERICAL ANALYSIS &amp; SCIENTIFIC COMPUTING</a:t>
            </a:r>
            <a:endParaRPr lang="en-US" dirty="0"/>
          </a:p>
        </p:txBody>
      </p:sp>
      <p:sp>
        <p:nvSpPr>
          <p:cNvPr id="3" name="Content Placeholder 2">
            <a:extLst>
              <a:ext uri="{FF2B5EF4-FFF2-40B4-BE49-F238E27FC236}">
                <a16:creationId xmlns:a16="http://schemas.microsoft.com/office/drawing/2014/main" id="{814107C2-D54A-4B86-99EE-88119860FBF2}"/>
              </a:ext>
            </a:extLst>
          </p:cNvPr>
          <p:cNvSpPr>
            <a:spLocks noGrp="1"/>
          </p:cNvSpPr>
          <p:nvPr>
            <p:ph idx="1"/>
          </p:nvPr>
        </p:nvSpPr>
        <p:spPr>
          <a:xfrm>
            <a:off x="606554" y="1209583"/>
            <a:ext cx="11202988" cy="5066930"/>
          </a:xfrm>
        </p:spPr>
        <p:txBody>
          <a:bodyPr/>
          <a:lstStyle/>
          <a:p>
            <a:r>
              <a:rPr lang="en-US" dirty="0">
                <a:solidFill>
                  <a:schemeClr val="tx1"/>
                </a:solidFill>
                <a:latin typeface="Times New Roman" panose="02020603050405020304" pitchFamily="18" charset="0"/>
                <a:cs typeface="Times New Roman" panose="02020603050405020304" pitchFamily="18" charset="0"/>
              </a:rPr>
              <a:t>NHỮNG VẤN ĐỀ NẢY SINH TRONG NỘI TẠI TOÁN HỌC: (NGHỆ THUẬT VỊ NGHỆ THUẬT)</a:t>
            </a:r>
          </a:p>
          <a:p>
            <a:pPr marL="971550" lvl="1" indent="-514350">
              <a:buAutoNum type="romanUcParenR"/>
            </a:pPr>
            <a:r>
              <a:rPr lang="en-US" sz="2000" dirty="0">
                <a:solidFill>
                  <a:schemeClr val="tx1"/>
                </a:solidFill>
                <a:latin typeface="Times New Roman" panose="02020603050405020304" pitchFamily="18" charset="0"/>
                <a:cs typeface="Times New Roman" panose="02020603050405020304" pitchFamily="18" charset="0"/>
              </a:rPr>
              <a:t>GIẢI TÍCH THỰC LÀ CHƯA ĐỦ, V.D. TÍNH TÍCH PHÂN CÁC HÀM KHÔNG SƠ CẤP (</a:t>
            </a:r>
            <a:r>
              <a:rPr lang="en-US" sz="2000" dirty="0">
                <a:solidFill>
                  <a:schemeClr val="tx1"/>
                </a:solidFill>
                <a:latin typeface="Times New Roman" panose="02020603050405020304" pitchFamily="18" charset="0"/>
                <a:cs typeface="Times New Roman" panose="02020603050405020304" pitchFamily="18" charset="0"/>
                <a:hlinkClick r:id="rId2"/>
              </a:rPr>
              <a:t>https://en.wikipedia.org/wiki/Nonelementary_integral</a:t>
            </a:r>
            <a:r>
              <a:rPr lang="en-US" sz="2000" dirty="0">
                <a:solidFill>
                  <a:schemeClr val="tx1"/>
                </a:solidFill>
                <a:latin typeface="Times New Roman" panose="02020603050405020304" pitchFamily="18" charset="0"/>
                <a:cs typeface="Times New Roman" panose="02020603050405020304" pitchFamily="18" charset="0"/>
              </a:rPr>
              <a:t>)</a:t>
            </a: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Thực</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tế</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chỉ</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cần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tính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toán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đến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độ</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chính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xác</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cần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thiết</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chứ</a:t>
            </a:r>
            <a:r>
              <a:rPr lang="en-US" sz="2000" dirty="0">
                <a:solidFill>
                  <a:schemeClr val="tx1"/>
                </a:solidFill>
                <a:latin typeface="Times New Roman" panose="02020603050405020304" pitchFamily="18" charset="0"/>
                <a:cs typeface="Times New Roman" panose="02020603050405020304" pitchFamily="18" charset="0"/>
              </a:rPr>
              <a:t> 0 </a:t>
            </a:r>
            <a:r>
              <a:rPr lang="en-US" sz="2000" dirty="0" err="1">
                <a:solidFill>
                  <a:schemeClr val="tx1"/>
                </a:solidFill>
                <a:latin typeface="Times New Roman" panose="02020603050405020304" pitchFamily="18" charset="0"/>
                <a:cs typeface="Times New Roman" panose="02020603050405020304" pitchFamily="18" charset="0"/>
              </a:rPr>
              <a:t>cần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chính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xác</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tuyệt</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đối</a:t>
            </a:r>
            <a:r>
              <a:rPr lang="en-US" sz="2000" dirty="0">
                <a:solidFill>
                  <a:schemeClr val="tx1"/>
                </a:solidFill>
                <a:latin typeface="Times New Roman" panose="02020603050405020304" pitchFamily="18" charset="0"/>
                <a:cs typeface="Times New Roman" panose="02020603050405020304" pitchFamily="18" charset="0"/>
              </a:rPr>
              <a:t>. </a:t>
            </a:r>
          </a:p>
          <a:p>
            <a:pPr marL="971550" lvl="1" indent="-514350">
              <a:buAutoNum type="romanUcParenR"/>
            </a:pPr>
            <a:r>
              <a:rPr lang="en-US" sz="2000" dirty="0">
                <a:solidFill>
                  <a:schemeClr val="tx1"/>
                </a:solidFill>
                <a:latin typeface="Times New Roman" panose="02020603050405020304" pitchFamily="18" charset="0"/>
                <a:cs typeface="Times New Roman" panose="02020603050405020304" pitchFamily="18" charset="0"/>
              </a:rPr>
              <a:t>ĐẠI SỐ TUYẾN TÍNH LÀ CHƯA ĐỦ, VÌ SAO SAI SỐ NHỎ DẪN ĐẾN HẬU QUẢ LỚN</a:t>
            </a: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Vì</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sao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lại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thế</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Liệu</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có</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cách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nào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đảm</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bảo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khi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sai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số</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đầu</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vào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của</a:t>
            </a:r>
            <a:r>
              <a:rPr lang="en-US" sz="2000" dirty="0">
                <a:solidFill>
                  <a:schemeClr val="tx1"/>
                </a:solidFill>
                <a:latin typeface="Times New Roman" panose="02020603050405020304" pitchFamily="18" charset="0"/>
                <a:cs typeface="Times New Roman" panose="02020603050405020304" pitchFamily="18" charset="0"/>
              </a:rPr>
              <a:t> A) </a:t>
            </a:r>
            <a:r>
              <a:rPr lang="en-US" sz="2000" dirty="0" err="1">
                <a:solidFill>
                  <a:schemeClr val="tx1"/>
                </a:solidFill>
                <a:latin typeface="Times New Roman" panose="02020603050405020304" pitchFamily="18" charset="0"/>
                <a:cs typeface="Times New Roman" panose="02020603050405020304" pitchFamily="18" charset="0"/>
              </a:rPr>
              <a:t>nhỏ</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thì</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sai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số</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đầu</a:t>
            </a:r>
            <a:r>
              <a:rPr lang="en-US" sz="2000" dirty="0">
                <a:solidFill>
                  <a:schemeClr val="tx1"/>
                </a:solidFill>
                <a:latin typeface="Times New Roman" panose="02020603050405020304" pitchFamily="18" charset="0"/>
                <a:cs typeface="Times New Roman" panose="02020603050405020304" pitchFamily="18" charset="0"/>
              </a:rPr>
              <a:t> ra </a:t>
            </a:r>
            <a:r>
              <a:rPr lang="en-US" sz="2000" dirty="0" err="1">
                <a:solidFill>
                  <a:schemeClr val="tx1"/>
                </a:solidFill>
                <a:latin typeface="Times New Roman" panose="02020603050405020304" pitchFamily="18" charset="0"/>
                <a:cs typeface="Times New Roman" panose="02020603050405020304" pitchFamily="18" charset="0"/>
              </a:rPr>
              <a:t>cũng</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nhỏ</a:t>
            </a:r>
            <a:r>
              <a:rPr lang="en-US" sz="2000" dirty="0">
                <a:solidFill>
                  <a:schemeClr val="tx1"/>
                </a:solidFill>
                <a:latin typeface="Times New Roman" panose="02020603050405020304" pitchFamily="18" charset="0"/>
                <a:cs typeface="Times New Roman" panose="02020603050405020304" pitchFamily="18" charset="0"/>
              </a:rPr>
              <a:t>      (inv(A))?</a:t>
            </a:r>
          </a:p>
        </p:txBody>
      </p:sp>
      <p:pic>
        <p:nvPicPr>
          <p:cNvPr id="9" name="Picture 8">
            <a:extLst>
              <a:ext uri="{FF2B5EF4-FFF2-40B4-BE49-F238E27FC236}">
                <a16:creationId xmlns:a16="http://schemas.microsoft.com/office/drawing/2014/main" id="{5EBA467C-AB9F-4AA2-BD2C-0AAA457583CF}"/>
              </a:ext>
            </a:extLst>
          </p:cNvPr>
          <p:cNvPicPr>
            <a:picLocks noChangeAspect="1"/>
          </p:cNvPicPr>
          <p:nvPr/>
        </p:nvPicPr>
        <p:blipFill>
          <a:blip r:embed="rId3"/>
          <a:stretch>
            <a:fillRect/>
          </a:stretch>
        </p:blipFill>
        <p:spPr>
          <a:xfrm>
            <a:off x="1684999" y="2647929"/>
            <a:ext cx="8281789" cy="850037"/>
          </a:xfrm>
          <a:prstGeom prst="rect">
            <a:avLst/>
          </a:prstGeom>
        </p:spPr>
      </p:pic>
      <p:pic>
        <p:nvPicPr>
          <p:cNvPr id="21" name="Picture 20">
            <a:extLst>
              <a:ext uri="{FF2B5EF4-FFF2-40B4-BE49-F238E27FC236}">
                <a16:creationId xmlns:a16="http://schemas.microsoft.com/office/drawing/2014/main" id="{B0DB3394-15BC-4F9F-B0D8-51351CD7CB96}"/>
              </a:ext>
            </a:extLst>
          </p:cNvPr>
          <p:cNvPicPr>
            <a:picLocks noChangeAspect="1"/>
          </p:cNvPicPr>
          <p:nvPr/>
        </p:nvPicPr>
        <p:blipFill>
          <a:blip r:embed="rId4"/>
          <a:stretch>
            <a:fillRect/>
          </a:stretch>
        </p:blipFill>
        <p:spPr>
          <a:xfrm>
            <a:off x="1426699" y="4462221"/>
            <a:ext cx="9338601" cy="850037"/>
          </a:xfrm>
          <a:prstGeom prst="rect">
            <a:avLst/>
          </a:prstGeom>
        </p:spPr>
      </p:pic>
    </p:spTree>
    <p:extLst>
      <p:ext uri="{BB962C8B-B14F-4D97-AF65-F5344CB8AC3E}">
        <p14:creationId xmlns:p14="http://schemas.microsoft.com/office/powerpoint/2010/main" val="2296671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822529" y="137298"/>
            <a:ext cx="4826103" cy="6595674"/>
          </a:xfrm>
          <a:prstGeom prst="rect">
            <a:avLst/>
          </a:prstGeom>
        </p:spPr>
      </p:pic>
      <p:pic>
        <p:nvPicPr>
          <p:cNvPr id="6" name="Picture 5"/>
          <p:cNvPicPr>
            <a:picLocks noChangeAspect="1"/>
          </p:cNvPicPr>
          <p:nvPr/>
        </p:nvPicPr>
        <p:blipFill>
          <a:blip r:embed="rId3"/>
          <a:stretch>
            <a:fillRect/>
          </a:stretch>
        </p:blipFill>
        <p:spPr>
          <a:xfrm>
            <a:off x="6638156" y="137298"/>
            <a:ext cx="4732850" cy="6590585"/>
          </a:xfrm>
          <a:prstGeom prst="rect">
            <a:avLst/>
          </a:prstGeom>
        </p:spPr>
      </p:pic>
    </p:spTree>
    <p:extLst>
      <p:ext uri="{BB962C8B-B14F-4D97-AF65-F5344CB8AC3E}">
        <p14:creationId xmlns:p14="http://schemas.microsoft.com/office/powerpoint/2010/main" val="2439483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EE2C1-8656-4176-96D2-0DC7B7005A54}"/>
              </a:ext>
            </a:extLst>
          </p:cNvPr>
          <p:cNvSpPr>
            <a:spLocks noGrp="1"/>
          </p:cNvSpPr>
          <p:nvPr>
            <p:ph type="title"/>
          </p:nvPr>
        </p:nvSpPr>
        <p:spPr>
          <a:xfrm>
            <a:off x="684212" y="199813"/>
            <a:ext cx="10623868" cy="1421554"/>
          </a:xfrm>
        </p:spPr>
        <p:txBody>
          <a:bodyPr>
            <a:normAutofit fontScale="90000"/>
          </a:bodyPr>
          <a:lstStyle/>
          <a:p>
            <a:r>
              <a:rPr lang="en-US" sz="3000" dirty="0" err="1">
                <a:latin typeface="Times New Roman" panose="02020603050405020304" pitchFamily="18" charset="0"/>
                <a:cs typeface="Times New Roman" panose="02020603050405020304" pitchFamily="18" charset="0"/>
              </a:rPr>
              <a:t>Nguồn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gốc</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ứng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dụng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nghệ</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thuật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vị</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nhân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sinh</a:t>
            </a:r>
            <a:br>
              <a:rPr lang="en-US" sz="3000" dirty="0">
                <a:latin typeface="Times New Roman" panose="02020603050405020304" pitchFamily="18" charset="0"/>
                <a:cs typeface="Times New Roman" panose="02020603050405020304" pitchFamily="18" charset="0"/>
              </a:rPr>
            </a:br>
            <a:r>
              <a:rPr lang="en-US" sz="3000" dirty="0">
                <a:latin typeface="Times New Roman" panose="02020603050405020304" pitchFamily="18" charset="0"/>
                <a:cs typeface="Times New Roman" panose="02020603050405020304" pitchFamily="18" charset="0"/>
              </a:rPr>
              <a:t>          1) </a:t>
            </a:r>
            <a:r>
              <a:rPr lang="en-US" sz="3000" dirty="0" err="1">
                <a:latin typeface="Times New Roman" panose="02020603050405020304" pitchFamily="18" charset="0"/>
                <a:cs typeface="Times New Roman" panose="02020603050405020304" pitchFamily="18" charset="0"/>
              </a:rPr>
              <a:t>mô</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phỏng</a:t>
            </a:r>
            <a:r>
              <a:rPr lang="en-US" sz="3000" dirty="0">
                <a:latin typeface="Times New Roman" panose="02020603050405020304" pitchFamily="18" charset="0"/>
                <a:cs typeface="Times New Roman" panose="02020603050405020304" pitchFamily="18" charset="0"/>
              </a:rPr>
              <a:t> (simulation/ mathematical modeling)</a:t>
            </a:r>
            <a:br>
              <a:rPr lang="en-US" sz="3000" dirty="0">
                <a:latin typeface="Times New Roman" panose="02020603050405020304" pitchFamily="18" charset="0"/>
                <a:cs typeface="Times New Roman" panose="02020603050405020304" pitchFamily="18" charset="0"/>
              </a:rPr>
            </a:br>
            <a:r>
              <a:rPr lang="en-US" sz="3000" dirty="0">
                <a:latin typeface="Times New Roman" panose="02020603050405020304" pitchFamily="18" charset="0"/>
                <a:cs typeface="Times New Roman" panose="02020603050405020304" pitchFamily="18" charset="0"/>
              </a:rPr>
              <a:t>          2) </a:t>
            </a:r>
            <a:r>
              <a:rPr lang="en-US" sz="3000" dirty="0" err="1">
                <a:latin typeface="Times New Roman" panose="02020603050405020304" pitchFamily="18" charset="0"/>
                <a:cs typeface="Times New Roman" panose="02020603050405020304" pitchFamily="18" charset="0"/>
              </a:rPr>
              <a:t>toán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công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nghiệp</a:t>
            </a:r>
            <a:r>
              <a:rPr lang="en-US" sz="3000" dirty="0">
                <a:latin typeface="Times New Roman" panose="02020603050405020304" pitchFamily="18" charset="0"/>
                <a:cs typeface="Times New Roman" panose="02020603050405020304" pitchFamily="18" charset="0"/>
              </a:rPr>
              <a:t> (industrial math.)</a:t>
            </a:r>
          </a:p>
        </p:txBody>
      </p:sp>
      <p:sp>
        <p:nvSpPr>
          <p:cNvPr id="3" name="Content Placeholder 2">
            <a:extLst>
              <a:ext uri="{FF2B5EF4-FFF2-40B4-BE49-F238E27FC236}">
                <a16:creationId xmlns:a16="http://schemas.microsoft.com/office/drawing/2014/main" id="{A8B57D67-E6F7-449F-8155-52EDDA08E7E3}"/>
              </a:ext>
            </a:extLst>
          </p:cNvPr>
          <p:cNvSpPr>
            <a:spLocks noGrp="1"/>
          </p:cNvSpPr>
          <p:nvPr>
            <p:ph idx="1"/>
          </p:nvPr>
        </p:nvSpPr>
        <p:spPr>
          <a:xfrm>
            <a:off x="684212" y="1783926"/>
            <a:ext cx="10623868" cy="4373034"/>
          </a:xfrm>
        </p:spPr>
        <p:txBody>
          <a:bodyPr>
            <a:noAutofit/>
          </a:bodyPr>
          <a:lstStyle/>
          <a:p>
            <a:pPr marL="0" indent="0" algn="ctr">
              <a:buNone/>
            </a:pPr>
            <a:r>
              <a:rPr lang="en-US" sz="2400" dirty="0">
                <a:solidFill>
                  <a:schemeClr val="tx1"/>
                </a:solidFill>
                <a:latin typeface="Times New Roman" panose="02020603050405020304" pitchFamily="18" charset="0"/>
                <a:cs typeface="Times New Roman" panose="02020603050405020304" pitchFamily="18" charset="0"/>
              </a:rPr>
              <a:t>NỘI DUNG MÔN HỌC</a:t>
            </a:r>
          </a:p>
          <a:p>
            <a:r>
              <a:rPr lang="en-US" sz="2400" dirty="0">
                <a:solidFill>
                  <a:schemeClr val="tx1"/>
                </a:solidFill>
                <a:latin typeface="Times New Roman" panose="02020603050405020304" pitchFamily="18" charset="0"/>
                <a:cs typeface="Times New Roman" panose="02020603050405020304" pitchFamily="18" charset="0"/>
              </a:rPr>
              <a:t>Chương 1: </a:t>
            </a:r>
            <a:r>
              <a:rPr lang="en-US" sz="2400" dirty="0" err="1">
                <a:solidFill>
                  <a:schemeClr val="tx1"/>
                </a:solidFill>
                <a:latin typeface="Times New Roman" panose="02020603050405020304" pitchFamily="18" charset="0"/>
                <a:cs typeface="Times New Roman" panose="02020603050405020304" pitchFamily="18" charset="0"/>
              </a:rPr>
              <a:t>Giới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thiệu</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về</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sai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2: </a:t>
            </a:r>
            <a:r>
              <a:rPr lang="en-US" sz="2400" dirty="0" err="1">
                <a:solidFill>
                  <a:schemeClr val="tx1"/>
                </a:solidFill>
                <a:latin typeface="Times New Roman" panose="02020603050405020304" pitchFamily="18" charset="0"/>
                <a:cs typeface="Times New Roman" panose="02020603050405020304" pitchFamily="18" charset="0"/>
              </a:rPr>
              <a:t>Giải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hệ</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trình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tuyến</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tính</a:t>
            </a:r>
            <a:r>
              <a:rPr lang="en-US" sz="2400" dirty="0">
                <a:solidFill>
                  <a:schemeClr val="tx1"/>
                </a:solidFill>
                <a:latin typeface="Times New Roman" panose="02020603050405020304" pitchFamily="18" charset="0"/>
                <a:cs typeface="Times New Roman" panose="02020603050405020304" pitchFamily="18" charset="0"/>
              </a:rPr>
              <a:t> = </a:t>
            </a:r>
            <a:r>
              <a:rPr lang="en-US" sz="2400" dirty="0" err="1">
                <a:solidFill>
                  <a:schemeClr val="tx1"/>
                </a:solidFill>
                <a:latin typeface="Times New Roman" panose="02020603050405020304" pitchFamily="18" charset="0"/>
                <a:cs typeface="Times New Roman" panose="02020603050405020304" pitchFamily="18" charset="0"/>
              </a:rPr>
              <a:t>các</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pháp</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trực</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tiếp</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3: </a:t>
            </a:r>
            <a:r>
              <a:rPr lang="en-US" sz="2400" dirty="0" err="1">
                <a:solidFill>
                  <a:schemeClr val="tx1"/>
                </a:solidFill>
                <a:latin typeface="Times New Roman" panose="02020603050405020304" pitchFamily="18" charset="0"/>
                <a:cs typeface="Times New Roman" panose="02020603050405020304" pitchFamily="18" charset="0"/>
              </a:rPr>
              <a:t>Giải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trình</a:t>
            </a:r>
            <a:r>
              <a:rPr lang="en-US" sz="2400" dirty="0">
                <a:solidFill>
                  <a:schemeClr val="tx1"/>
                </a:solidFill>
                <a:latin typeface="Times New Roman" panose="02020603050405020304" pitchFamily="18" charset="0"/>
                <a:cs typeface="Times New Roman" panose="02020603050405020304" pitchFamily="18" charset="0"/>
              </a:rPr>
              <a:t> phi </a:t>
            </a:r>
            <a:r>
              <a:rPr lang="en-US" sz="2400" dirty="0" err="1">
                <a:solidFill>
                  <a:schemeClr val="tx1"/>
                </a:solidFill>
                <a:latin typeface="Times New Roman" panose="02020603050405020304" pitchFamily="18" charset="0"/>
                <a:cs typeface="Times New Roman" panose="02020603050405020304" pitchFamily="18" charset="0"/>
              </a:rPr>
              <a:t>tuyến</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4: </a:t>
            </a:r>
            <a:r>
              <a:rPr lang="en-US" sz="2400" dirty="0" err="1">
                <a:solidFill>
                  <a:schemeClr val="tx1"/>
                </a:solidFill>
                <a:latin typeface="Times New Roman" panose="02020603050405020304" pitchFamily="18" charset="0"/>
                <a:cs typeface="Times New Roman" panose="02020603050405020304" pitchFamily="18" charset="0"/>
              </a:rPr>
              <a:t>Bài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toán</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xấp</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xỉ</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hàm</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5: </a:t>
            </a:r>
            <a:r>
              <a:rPr lang="en-US" sz="2400" dirty="0" err="1">
                <a:solidFill>
                  <a:schemeClr val="tx1"/>
                </a:solidFill>
                <a:latin typeface="Times New Roman" panose="02020603050405020304" pitchFamily="18" charset="0"/>
                <a:cs typeface="Times New Roman" panose="02020603050405020304" pitchFamily="18" charset="0"/>
              </a:rPr>
              <a:t>Tính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gần</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đúng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đạo</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hàm</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và</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tích</a:t>
            </a:r>
            <a:r>
              <a:rPr lang="en-US" sz="2400" dirty="0">
                <a:solidFill>
                  <a:schemeClr val="tx1"/>
                </a:solidFill>
                <a:latin typeface="Times New Roman" panose="02020603050405020304" pitchFamily="18" charset="0"/>
                <a:cs typeface="Times New Roman" panose="02020603050405020304" pitchFamily="18" charset="0"/>
              </a:rPr>
              <a:t> phân</a:t>
            </a:r>
          </a:p>
          <a:p>
            <a:r>
              <a:rPr lang="en-US" sz="2400" b="1" i="1" u="sng" dirty="0">
                <a:solidFill>
                  <a:schemeClr val="tx1"/>
                </a:solidFill>
                <a:latin typeface="Times New Roman" panose="02020603050405020304" pitchFamily="18" charset="0"/>
                <a:cs typeface="Times New Roman" panose="02020603050405020304" pitchFamily="18" charset="0"/>
              </a:rPr>
              <a:t>Chương 6: </a:t>
            </a:r>
            <a:r>
              <a:rPr lang="en-US" sz="2400" b="1" i="1" u="sng" dirty="0" err="1">
                <a:solidFill>
                  <a:schemeClr val="tx1"/>
                </a:solidFill>
                <a:latin typeface="Times New Roman" panose="02020603050405020304" pitchFamily="18" charset="0"/>
                <a:cs typeface="Times New Roman" panose="02020603050405020304" pitchFamily="18" charset="0"/>
              </a:rPr>
              <a:t>Giải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số</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các</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trình</a:t>
            </a:r>
            <a:r>
              <a:rPr lang="en-US" sz="2400" b="1" i="1" u="sng" dirty="0">
                <a:solidFill>
                  <a:schemeClr val="tx1"/>
                </a:solidFill>
                <a:latin typeface="Times New Roman" panose="02020603050405020304" pitchFamily="18" charset="0"/>
                <a:cs typeface="Times New Roman" panose="02020603050405020304" pitchFamily="18" charset="0"/>
              </a:rPr>
              <a:t> vi phân</a:t>
            </a:r>
          </a:p>
          <a:p>
            <a:r>
              <a:rPr lang="en-US" sz="2400" b="1" i="1" u="sng" dirty="0">
                <a:solidFill>
                  <a:schemeClr val="tx1"/>
                </a:solidFill>
                <a:latin typeface="Times New Roman" panose="02020603050405020304" pitchFamily="18" charset="0"/>
                <a:cs typeface="Times New Roman" panose="02020603050405020304" pitchFamily="18" charset="0"/>
              </a:rPr>
              <a:t>Chương 7: </a:t>
            </a:r>
            <a:r>
              <a:rPr lang="en-US" sz="2400" b="1" i="1" u="sng" dirty="0" err="1">
                <a:solidFill>
                  <a:schemeClr val="tx1"/>
                </a:solidFill>
                <a:latin typeface="Times New Roman" panose="02020603050405020304" pitchFamily="18" charset="0"/>
                <a:cs typeface="Times New Roman" panose="02020603050405020304" pitchFamily="18" charset="0"/>
              </a:rPr>
              <a:t>Giải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số</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hệ</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trình</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tuyến</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tính</a:t>
            </a:r>
            <a:r>
              <a:rPr lang="en-US" sz="2400" b="1" i="1" u="sng" dirty="0">
                <a:solidFill>
                  <a:schemeClr val="tx1"/>
                </a:solidFill>
                <a:latin typeface="Times New Roman" panose="02020603050405020304" pitchFamily="18" charset="0"/>
                <a:cs typeface="Times New Roman" panose="02020603050405020304" pitchFamily="18" charset="0"/>
              </a:rPr>
              <a:t> = </a:t>
            </a:r>
            <a:r>
              <a:rPr lang="en-US" sz="2400" b="1" i="1" u="sng" dirty="0" err="1">
                <a:solidFill>
                  <a:schemeClr val="tx1"/>
                </a:solidFill>
                <a:latin typeface="Times New Roman" panose="02020603050405020304" pitchFamily="18" charset="0"/>
                <a:cs typeface="Times New Roman" panose="02020603050405020304" pitchFamily="18" charset="0"/>
              </a:rPr>
              <a:t>các</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pháp</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gián</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tiếp</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Mối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liên</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hệ</a:t>
            </a:r>
            <a:r>
              <a:rPr lang="en-US" sz="2400" b="1" i="1" u="sng" dirty="0">
                <a:solidFill>
                  <a:schemeClr val="tx1"/>
                </a:solidFill>
                <a:latin typeface="Times New Roman" panose="02020603050405020304" pitchFamily="18" charset="0"/>
                <a:cs typeface="Times New Roman" panose="02020603050405020304" pitchFamily="18" charset="0"/>
              </a:rPr>
              <a:t> với “</a:t>
            </a:r>
            <a:r>
              <a:rPr lang="en-US" sz="2400" b="1" i="1" u="sng" dirty="0" err="1">
                <a:solidFill>
                  <a:schemeClr val="tx1"/>
                </a:solidFill>
                <a:latin typeface="Times New Roman" panose="02020603050405020304" pitchFamily="18" charset="0"/>
                <a:cs typeface="Times New Roman" panose="02020603050405020304" pitchFamily="18" charset="0"/>
              </a:rPr>
              <a:t>Giải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số</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các</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trình</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đạo</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hàm</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riêng</a:t>
            </a:r>
            <a:r>
              <a:rPr lang="en-US" sz="2400" b="1" i="1" u="sng" dirty="0">
                <a:solidFill>
                  <a:schemeClr val="tx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80116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4323080" cy="5909310"/>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1: Sai </a:t>
            </a:r>
            <a:r>
              <a:rPr lang="en-US" b="1" dirty="0" err="1">
                <a:solidFill>
                  <a:srgbClr val="FF0000"/>
                </a:solidFill>
                <a:latin typeface="Arial" panose="020B0604020202020204" pitchFamily="34" charset="0"/>
                <a:cs typeface="Arial" panose="020B0604020202020204" pitchFamily="34" charset="0"/>
              </a:rPr>
              <a:t>Số</a:t>
            </a:r>
            <a:r>
              <a:rPr lang="en-US" b="1" dirty="0">
                <a:solidFill>
                  <a:srgbClr val="FF0000"/>
                </a:solidFill>
                <a:latin typeface="Arial" panose="020B0604020202020204" pitchFamily="34" charset="0"/>
                <a:cs typeface="Arial" panose="020B0604020202020204" pitchFamily="34" charset="0"/>
              </a:rPr>
              <a:t> - </a:t>
            </a:r>
          </a:p>
          <a:p>
            <a:r>
              <a:rPr lang="en-US" b="1" dirty="0">
                <a:solidFill>
                  <a:srgbClr val="FF0000"/>
                </a:solidFill>
                <a:latin typeface="Arial" panose="020B0604020202020204" pitchFamily="34" charset="0"/>
                <a:cs typeface="Arial" panose="020B0604020202020204" pitchFamily="34" charset="0"/>
              </a:rPr>
              <a:t>BÀI HỌC LỊCH SỬ </a:t>
            </a:r>
          </a:p>
          <a:p>
            <a:r>
              <a:rPr lang="en-US" b="1" dirty="0">
                <a:solidFill>
                  <a:srgbClr val="FF0000"/>
                </a:solidFill>
                <a:latin typeface="Arial" panose="020B0604020202020204" pitchFamily="34" charset="0"/>
                <a:cs typeface="Arial" panose="020B0604020202020204" pitchFamily="34" charset="0"/>
              </a:rPr>
              <a:t>GIẢI TÍCH SỐ ĐÁNG HỌC VÀ ĐÁNG RẤT </a:t>
            </a:r>
            <a:r>
              <a:rPr lang="en-US" b="1" dirty="0" err="1">
                <a:solidFill>
                  <a:srgbClr val="FF0000"/>
                </a:solidFill>
                <a:latin typeface="Arial" panose="020B0604020202020204" pitchFamily="34" charset="0"/>
                <a:cs typeface="Arial" panose="020B0604020202020204" pitchFamily="34" charset="0"/>
              </a:rPr>
              <a:t>RẤT</a:t>
            </a:r>
            <a:r>
              <a:rPr lang="en-US" b="1" dirty="0">
                <a:solidFill>
                  <a:srgbClr val="FF0000"/>
                </a:solidFill>
                <a:latin typeface="Arial" panose="020B0604020202020204" pitchFamily="34" charset="0"/>
                <a:cs typeface="Arial" panose="020B0604020202020204" pitchFamily="34" charset="0"/>
              </a:rPr>
              <a:t> NHIỀU TIỀN?</a:t>
            </a:r>
          </a:p>
          <a:p>
            <a:r>
              <a:rPr lang="en-US" b="1" dirty="0">
                <a:solidFill>
                  <a:srgbClr val="FF0000"/>
                </a:solidFill>
                <a:latin typeface="Arial" panose="020B0604020202020204" pitchFamily="34" charset="0"/>
                <a:cs typeface="Arial" panose="020B0604020202020204" pitchFamily="34" charset="0"/>
              </a:rPr>
              <a:t> </a:t>
            </a:r>
          </a:p>
          <a:p>
            <a:pPr marL="342900" indent="-342900">
              <a:buAutoNum type="arabicPeriod"/>
            </a:pPr>
            <a:r>
              <a:rPr lang="en-US" dirty="0" err="1"/>
              <a:t>Tại</a:t>
            </a:r>
            <a:r>
              <a:rPr lang="en-US" dirty="0"/>
              <a:t> </a:t>
            </a:r>
            <a:r>
              <a:rPr lang="en-US" dirty="0" err="1"/>
              <a:t>sao</a:t>
            </a:r>
            <a:r>
              <a:rPr lang="en-US" dirty="0"/>
              <a:t> IBM </a:t>
            </a:r>
            <a:r>
              <a:rPr lang="en-US" dirty="0" err="1"/>
              <a:t>lỗ</a:t>
            </a:r>
            <a:r>
              <a:rPr lang="en-US" dirty="0"/>
              <a:t> </a:t>
            </a:r>
            <a:r>
              <a:rPr lang="en-US" dirty="0" err="1"/>
              <a:t>hơn</a:t>
            </a:r>
            <a:r>
              <a:rPr lang="en-US" dirty="0"/>
              <a:t> 420 </a:t>
            </a:r>
            <a:r>
              <a:rPr lang="en-US" dirty="0" err="1"/>
              <a:t>triệu</a:t>
            </a:r>
            <a:r>
              <a:rPr lang="en-US" dirty="0"/>
              <a:t> </a:t>
            </a:r>
            <a:r>
              <a:rPr lang="en-US" dirty="0" err="1"/>
              <a:t>đô</a:t>
            </a:r>
            <a:r>
              <a:rPr lang="en-US" dirty="0"/>
              <a:t> la </a:t>
            </a:r>
            <a:r>
              <a:rPr lang="en-US" dirty="0" err="1"/>
              <a:t>năm</a:t>
            </a:r>
            <a:r>
              <a:rPr lang="en-US" dirty="0"/>
              <a:t> 1994 </a:t>
            </a:r>
            <a:r>
              <a:rPr lang="en-US" dirty="0" err="1"/>
              <a:t>vì</a:t>
            </a:r>
            <a:r>
              <a:rPr lang="en-US" dirty="0"/>
              <a:t> </a:t>
            </a:r>
            <a:r>
              <a:rPr lang="en-US" dirty="0" err="1"/>
              <a:t>dốt</a:t>
            </a:r>
            <a:r>
              <a:rPr lang="en-US" dirty="0"/>
              <a:t> </a:t>
            </a:r>
            <a:r>
              <a:rPr lang="en-US" dirty="0" err="1"/>
              <a:t>giải</a:t>
            </a:r>
            <a:r>
              <a:rPr lang="en-US" dirty="0"/>
              <a:t> </a:t>
            </a:r>
            <a:r>
              <a:rPr lang="en-US" dirty="0" err="1"/>
              <a:t>tích</a:t>
            </a:r>
            <a:r>
              <a:rPr lang="en-US" dirty="0"/>
              <a:t> </a:t>
            </a:r>
            <a:r>
              <a:rPr lang="en-US" dirty="0" err="1"/>
              <a:t>số</a:t>
            </a:r>
            <a:r>
              <a:rPr lang="en-US" dirty="0"/>
              <a:t>?    (Chap. 5, </a:t>
            </a:r>
            <a:r>
              <a:rPr lang="en-US" dirty="0" err="1"/>
              <a:t>GreenBaum</a:t>
            </a:r>
            <a:r>
              <a:rPr lang="en-US" dirty="0"/>
              <a:t>/</a:t>
            </a:r>
            <a:r>
              <a:rPr lang="en-US" dirty="0" err="1"/>
              <a:t>Chartier</a:t>
            </a:r>
            <a:r>
              <a:rPr lang="en-US" dirty="0"/>
              <a:t>)</a:t>
            </a:r>
          </a:p>
          <a:p>
            <a:pPr marL="342900" indent="-342900">
              <a:buAutoNum type="arabicPeriod"/>
            </a:pPr>
            <a:endParaRPr lang="en-US" dirty="0"/>
          </a:p>
          <a:p>
            <a:pPr marL="342900" indent="-342900">
              <a:buAutoNum type="arabicPeriod"/>
            </a:pPr>
            <a:r>
              <a:rPr lang="en-US" dirty="0" err="1"/>
              <a:t>Tại</a:t>
            </a:r>
            <a:r>
              <a:rPr lang="en-US" dirty="0"/>
              <a:t> </a:t>
            </a:r>
            <a:r>
              <a:rPr lang="en-US" dirty="0" err="1"/>
              <a:t>sao</a:t>
            </a:r>
            <a:r>
              <a:rPr lang="en-US" dirty="0"/>
              <a:t> </a:t>
            </a:r>
            <a:r>
              <a:rPr lang="en-US" dirty="0" err="1"/>
              <a:t>năm</a:t>
            </a:r>
            <a:r>
              <a:rPr lang="en-US" dirty="0"/>
              <a:t> 1996 </a:t>
            </a:r>
            <a:r>
              <a:rPr lang="en-US" dirty="0" err="1"/>
              <a:t>Viện</a:t>
            </a:r>
            <a:r>
              <a:rPr lang="en-US" dirty="0"/>
              <a:t> </a:t>
            </a:r>
            <a:r>
              <a:rPr lang="en-US" dirty="0" err="1"/>
              <a:t>hàng</a:t>
            </a:r>
            <a:r>
              <a:rPr lang="en-US" dirty="0"/>
              <a:t> </a:t>
            </a:r>
            <a:r>
              <a:rPr lang="en-US" dirty="0" err="1"/>
              <a:t>không</a:t>
            </a:r>
            <a:r>
              <a:rPr lang="en-US" dirty="0"/>
              <a:t> </a:t>
            </a:r>
            <a:r>
              <a:rPr lang="en-US" dirty="0" err="1"/>
              <a:t>châu</a:t>
            </a:r>
            <a:r>
              <a:rPr lang="en-US" dirty="0"/>
              <a:t> </a:t>
            </a:r>
            <a:r>
              <a:rPr lang="en-US" dirty="0" err="1"/>
              <a:t>Âu</a:t>
            </a:r>
            <a:r>
              <a:rPr lang="en-US" dirty="0"/>
              <a:t> (European Space Agency) </a:t>
            </a:r>
            <a:r>
              <a:rPr lang="en-US" dirty="0" err="1"/>
              <a:t>lỗ</a:t>
            </a:r>
            <a:r>
              <a:rPr lang="en-US" dirty="0"/>
              <a:t> </a:t>
            </a:r>
            <a:r>
              <a:rPr lang="en-US" dirty="0" err="1"/>
              <a:t>đến</a:t>
            </a:r>
            <a:r>
              <a:rPr lang="en-US" dirty="0"/>
              <a:t> 7 </a:t>
            </a:r>
            <a:r>
              <a:rPr lang="en-US" dirty="0" err="1"/>
              <a:t>tỉ</a:t>
            </a:r>
            <a:r>
              <a:rPr lang="en-US" dirty="0"/>
              <a:t> </a:t>
            </a:r>
            <a:r>
              <a:rPr lang="en-US" dirty="0" err="1"/>
              <a:t>đô</a:t>
            </a:r>
            <a:r>
              <a:rPr lang="en-US" dirty="0"/>
              <a:t> la </a:t>
            </a:r>
            <a:r>
              <a:rPr lang="en-US" dirty="0" err="1"/>
              <a:t>và</a:t>
            </a:r>
            <a:r>
              <a:rPr lang="en-US" dirty="0"/>
              <a:t> </a:t>
            </a:r>
            <a:r>
              <a:rPr lang="en-US" dirty="0" err="1"/>
              <a:t>mất</a:t>
            </a:r>
            <a:r>
              <a:rPr lang="en-US" dirty="0"/>
              <a:t> 10 </a:t>
            </a:r>
            <a:r>
              <a:rPr lang="en-US" dirty="0" err="1"/>
              <a:t>năm</a:t>
            </a:r>
            <a:r>
              <a:rPr lang="en-US" dirty="0"/>
              <a:t> </a:t>
            </a:r>
            <a:r>
              <a:rPr lang="en-US" dirty="0" err="1"/>
              <a:t>công</a:t>
            </a:r>
            <a:r>
              <a:rPr lang="en-US" dirty="0"/>
              <a:t> </a:t>
            </a:r>
            <a:r>
              <a:rPr lang="en-US" dirty="0" err="1"/>
              <a:t>sức</a:t>
            </a:r>
            <a:r>
              <a:rPr lang="en-US" dirty="0"/>
              <a:t> </a:t>
            </a:r>
            <a:r>
              <a:rPr lang="en-US" dirty="0" err="1"/>
              <a:t>vì</a:t>
            </a:r>
            <a:r>
              <a:rPr lang="en-US" dirty="0"/>
              <a:t> 0 </a:t>
            </a:r>
            <a:r>
              <a:rPr lang="en-US" dirty="0" err="1"/>
              <a:t>học</a:t>
            </a:r>
            <a:r>
              <a:rPr lang="en-US" dirty="0"/>
              <a:t> </a:t>
            </a:r>
            <a:r>
              <a:rPr lang="en-US" dirty="0" err="1"/>
              <a:t>giải</a:t>
            </a:r>
            <a:r>
              <a:rPr lang="en-US" dirty="0"/>
              <a:t> </a:t>
            </a:r>
            <a:r>
              <a:rPr lang="en-US" dirty="0" err="1"/>
              <a:t>tích</a:t>
            </a:r>
            <a:r>
              <a:rPr lang="en-US" dirty="0"/>
              <a:t> </a:t>
            </a:r>
            <a:r>
              <a:rPr lang="en-US" dirty="0" err="1"/>
              <a:t>số</a:t>
            </a:r>
            <a:r>
              <a:rPr lang="en-US" dirty="0"/>
              <a:t> </a:t>
            </a:r>
            <a:r>
              <a:rPr lang="en-US" dirty="0" err="1"/>
              <a:t>cẩn</a:t>
            </a:r>
            <a:r>
              <a:rPr lang="en-US" dirty="0"/>
              <a:t> </a:t>
            </a:r>
            <a:r>
              <a:rPr lang="en-US" dirty="0" err="1"/>
              <a:t>thận</a:t>
            </a:r>
            <a:r>
              <a:rPr lang="en-US" dirty="0"/>
              <a:t>?</a:t>
            </a:r>
          </a:p>
          <a:p>
            <a:pPr marL="342900" indent="-342900">
              <a:buAutoNum type="arabicPeriod"/>
            </a:pPr>
            <a:endParaRPr lang="en-US" dirty="0"/>
          </a:p>
          <a:p>
            <a:pPr marL="342900" indent="-342900">
              <a:buAutoNum type="arabicPeriod"/>
            </a:pPr>
            <a:r>
              <a:rPr lang="en-US" dirty="0" err="1"/>
              <a:t>Toán</a:t>
            </a:r>
            <a:r>
              <a:rPr lang="en-US" dirty="0"/>
              <a:t> </a:t>
            </a:r>
            <a:r>
              <a:rPr lang="en-US" dirty="0" err="1"/>
              <a:t>học</a:t>
            </a:r>
            <a:r>
              <a:rPr lang="en-US" dirty="0"/>
              <a:t> </a:t>
            </a:r>
            <a:r>
              <a:rPr lang="en-US" dirty="0" err="1"/>
              <a:t>ứng</a:t>
            </a:r>
            <a:r>
              <a:rPr lang="en-US" dirty="0"/>
              <a:t> </a:t>
            </a:r>
            <a:r>
              <a:rPr lang="en-US" dirty="0" err="1"/>
              <a:t>dụng</a:t>
            </a:r>
            <a:r>
              <a:rPr lang="en-US" dirty="0"/>
              <a:t> ở Berlin, </a:t>
            </a:r>
            <a:r>
              <a:rPr lang="en-US" dirty="0" err="1"/>
              <a:t>Đức</a:t>
            </a:r>
            <a:r>
              <a:rPr lang="en-US" dirty="0"/>
              <a:t> </a:t>
            </a:r>
            <a:r>
              <a:rPr lang="en-US" dirty="0" err="1"/>
              <a:t>như</a:t>
            </a:r>
            <a:r>
              <a:rPr lang="en-US" dirty="0"/>
              <a:t> </a:t>
            </a:r>
            <a:r>
              <a:rPr lang="en-US" dirty="0" err="1"/>
              <a:t>thế</a:t>
            </a:r>
            <a:r>
              <a:rPr lang="en-US" dirty="0"/>
              <a:t> </a:t>
            </a:r>
            <a:r>
              <a:rPr lang="en-US" dirty="0" err="1"/>
              <a:t>nào</a:t>
            </a:r>
            <a:r>
              <a:rPr lang="en-US" dirty="0"/>
              <a:t> (video </a:t>
            </a:r>
            <a:r>
              <a:rPr lang="en-US" dirty="0" err="1"/>
              <a:t>từ</a:t>
            </a:r>
            <a:r>
              <a:rPr lang="en-US" dirty="0"/>
              <a:t> </a:t>
            </a:r>
            <a:r>
              <a:rPr lang="en-US" dirty="0" err="1"/>
              <a:t>những</a:t>
            </a:r>
            <a:r>
              <a:rPr lang="en-US" dirty="0"/>
              <a:t> </a:t>
            </a:r>
            <a:r>
              <a:rPr lang="en-US" dirty="0" err="1"/>
              <a:t>năm</a:t>
            </a:r>
            <a:r>
              <a:rPr lang="en-US" dirty="0"/>
              <a:t> 2005-2010) (https://www.youtube.com/watch?v=iHqeZSOgpbs&amp;t=1s&amp;ab_channel=MatheonBerlin)</a:t>
            </a:r>
          </a:p>
        </p:txBody>
      </p:sp>
      <p:pic>
        <p:nvPicPr>
          <p:cNvPr id="10" name="Picture 9">
            <a:extLst>
              <a:ext uri="{FF2B5EF4-FFF2-40B4-BE49-F238E27FC236}">
                <a16:creationId xmlns:a16="http://schemas.microsoft.com/office/drawing/2014/main" id="{90E24CEB-7325-4BFF-81A0-26A86135CFD7}"/>
              </a:ext>
            </a:extLst>
          </p:cNvPr>
          <p:cNvPicPr>
            <a:picLocks noChangeAspect="1"/>
          </p:cNvPicPr>
          <p:nvPr/>
        </p:nvPicPr>
        <p:blipFill>
          <a:blip r:embed="rId2"/>
          <a:stretch>
            <a:fillRect/>
          </a:stretch>
        </p:blipFill>
        <p:spPr>
          <a:xfrm>
            <a:off x="4691236" y="213420"/>
            <a:ext cx="7239000" cy="3152775"/>
          </a:xfrm>
          <a:prstGeom prst="rect">
            <a:avLst/>
          </a:prstGeom>
        </p:spPr>
      </p:pic>
      <p:pic>
        <p:nvPicPr>
          <p:cNvPr id="11" name="Picture 10">
            <a:extLst>
              <a:ext uri="{FF2B5EF4-FFF2-40B4-BE49-F238E27FC236}">
                <a16:creationId xmlns:a16="http://schemas.microsoft.com/office/drawing/2014/main" id="{8677AEEF-A625-4642-BB37-1123F8CB2C36}"/>
              </a:ext>
            </a:extLst>
          </p:cNvPr>
          <p:cNvPicPr>
            <a:picLocks noChangeAspect="1"/>
          </p:cNvPicPr>
          <p:nvPr/>
        </p:nvPicPr>
        <p:blipFill>
          <a:blip r:embed="rId3"/>
          <a:stretch>
            <a:fillRect/>
          </a:stretch>
        </p:blipFill>
        <p:spPr>
          <a:xfrm>
            <a:off x="4691236" y="3520380"/>
            <a:ext cx="7239000" cy="3124200"/>
          </a:xfrm>
          <a:prstGeom prst="rect">
            <a:avLst/>
          </a:prstGeom>
        </p:spPr>
      </p:pic>
    </p:spTree>
    <p:extLst>
      <p:ext uri="{BB962C8B-B14F-4D97-AF65-F5344CB8AC3E}">
        <p14:creationId xmlns:p14="http://schemas.microsoft.com/office/powerpoint/2010/main" val="1972104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6494636" cy="923330"/>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2: </a:t>
            </a:r>
            <a:r>
              <a:rPr lang="vi-VN" b="1" dirty="0">
                <a:solidFill>
                  <a:srgbClr val="FF0000"/>
                </a:solidFill>
                <a:latin typeface="Arial" panose="020B0604020202020204" pitchFamily="34" charset="0"/>
                <a:cs typeface="Arial" panose="020B0604020202020204" pitchFamily="34" charset="0"/>
              </a:rPr>
              <a:t>Giải số hệ phương trình tuyến tính </a:t>
            </a:r>
            <a:r>
              <a:rPr lang="en-US" b="1" dirty="0">
                <a:solidFill>
                  <a:srgbClr val="FF0000"/>
                </a:solidFill>
                <a:latin typeface="Arial" panose="020B0604020202020204" pitchFamily="34" charset="0"/>
                <a:cs typeface="Arial" panose="020B0604020202020204" pitchFamily="34" charset="0"/>
              </a:rPr>
              <a:t>Ax = b</a:t>
            </a:r>
          </a:p>
          <a:p>
            <a:r>
              <a:rPr lang="en-US" b="1" dirty="0" err="1">
                <a:solidFill>
                  <a:srgbClr val="FF0000"/>
                </a:solidFill>
                <a:latin typeface="Arial" panose="020B0604020202020204" pitchFamily="34" charset="0"/>
                <a:cs typeface="Arial" panose="020B0604020202020204" pitchFamily="34" charset="0"/>
              </a:rPr>
              <a:t>Ứng</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dụng</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của</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Đại</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Số</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Tuyến</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Tính</a:t>
            </a:r>
            <a:endParaRPr lang="en-US" b="1" dirty="0">
              <a:solidFill>
                <a:srgbClr val="FF0000"/>
              </a:solidFill>
              <a:latin typeface="Arial" panose="020B0604020202020204" pitchFamily="34" charset="0"/>
              <a:cs typeface="Arial" panose="020B0604020202020204" pitchFamily="34" charset="0"/>
            </a:endParaRPr>
          </a:p>
          <a:p>
            <a:endParaRPr lang="en-US" dirty="0"/>
          </a:p>
        </p:txBody>
      </p:sp>
      <p:pic>
        <p:nvPicPr>
          <p:cNvPr id="5" name="Picture 4">
            <a:extLst>
              <a:ext uri="{FF2B5EF4-FFF2-40B4-BE49-F238E27FC236}">
                <a16:creationId xmlns:a16="http://schemas.microsoft.com/office/drawing/2014/main" id="{E730D014-6271-4F9B-A604-38F9253AFA9D}"/>
              </a:ext>
            </a:extLst>
          </p:cNvPr>
          <p:cNvPicPr>
            <a:picLocks noChangeAspect="1"/>
          </p:cNvPicPr>
          <p:nvPr/>
        </p:nvPicPr>
        <p:blipFill>
          <a:blip r:embed="rId2"/>
          <a:stretch>
            <a:fillRect/>
          </a:stretch>
        </p:blipFill>
        <p:spPr>
          <a:xfrm>
            <a:off x="344249" y="1017945"/>
            <a:ext cx="5643625" cy="4722455"/>
          </a:xfrm>
          <a:prstGeom prst="rect">
            <a:avLst/>
          </a:prstGeom>
        </p:spPr>
      </p:pic>
      <p:pic>
        <p:nvPicPr>
          <p:cNvPr id="3" name="Picture 2">
            <a:extLst>
              <a:ext uri="{FF2B5EF4-FFF2-40B4-BE49-F238E27FC236}">
                <a16:creationId xmlns:a16="http://schemas.microsoft.com/office/drawing/2014/main" id="{9C08D5A5-5811-4AF9-A440-B59BE4D60845}"/>
              </a:ext>
            </a:extLst>
          </p:cNvPr>
          <p:cNvPicPr>
            <a:picLocks noChangeAspect="1"/>
          </p:cNvPicPr>
          <p:nvPr/>
        </p:nvPicPr>
        <p:blipFill>
          <a:blip r:embed="rId3"/>
          <a:stretch>
            <a:fillRect/>
          </a:stretch>
        </p:blipFill>
        <p:spPr>
          <a:xfrm>
            <a:off x="6605484" y="121920"/>
            <a:ext cx="4502364" cy="2990376"/>
          </a:xfrm>
          <a:prstGeom prst="rect">
            <a:avLst/>
          </a:prstGeom>
        </p:spPr>
      </p:pic>
      <p:sp>
        <p:nvSpPr>
          <p:cNvPr id="4" name="TextBox 3">
            <a:extLst>
              <a:ext uri="{FF2B5EF4-FFF2-40B4-BE49-F238E27FC236}">
                <a16:creationId xmlns:a16="http://schemas.microsoft.com/office/drawing/2014/main" id="{8665D509-168F-4830-B1A1-C110ECEDBF9A}"/>
              </a:ext>
            </a:extLst>
          </p:cNvPr>
          <p:cNvSpPr txBox="1"/>
          <p:nvPr/>
        </p:nvSpPr>
        <p:spPr>
          <a:xfrm>
            <a:off x="6512560" y="3142078"/>
            <a:ext cx="4258524" cy="369332"/>
          </a:xfrm>
          <a:prstGeom prst="rect">
            <a:avLst/>
          </a:prstGeom>
          <a:noFill/>
        </p:spPr>
        <p:txBody>
          <a:bodyPr wrap="square" rtlCol="0">
            <a:spAutoFit/>
          </a:bodyPr>
          <a:lstStyle/>
          <a:p>
            <a:r>
              <a:rPr lang="en-US" dirty="0"/>
              <a:t>Baby_Aj.JPG, 2.42 Mb</a:t>
            </a:r>
          </a:p>
        </p:txBody>
      </p:sp>
      <p:sp>
        <p:nvSpPr>
          <p:cNvPr id="13" name="TextBox 12">
            <a:extLst>
              <a:ext uri="{FF2B5EF4-FFF2-40B4-BE49-F238E27FC236}">
                <a16:creationId xmlns:a16="http://schemas.microsoft.com/office/drawing/2014/main" id="{5EB9C750-5118-49B7-83B8-3E132FEEF993}"/>
              </a:ext>
            </a:extLst>
          </p:cNvPr>
          <p:cNvSpPr txBox="1"/>
          <p:nvPr/>
        </p:nvSpPr>
        <p:spPr>
          <a:xfrm>
            <a:off x="6512560" y="6384897"/>
            <a:ext cx="4258524" cy="369332"/>
          </a:xfrm>
          <a:prstGeom prst="rect">
            <a:avLst/>
          </a:prstGeom>
          <a:noFill/>
        </p:spPr>
        <p:txBody>
          <a:bodyPr wrap="square" rtlCol="0">
            <a:spAutoFit/>
          </a:bodyPr>
          <a:lstStyle/>
          <a:p>
            <a:r>
              <a:rPr lang="en-US" dirty="0"/>
              <a:t>Baby_Aj.JPG, 486 </a:t>
            </a:r>
            <a:r>
              <a:rPr lang="en-US" dirty="0" err="1"/>
              <a:t>Kb</a:t>
            </a:r>
            <a:endParaRPr lang="en-US" dirty="0"/>
          </a:p>
        </p:txBody>
      </p:sp>
      <p:pic>
        <p:nvPicPr>
          <p:cNvPr id="14" name="Picture 13">
            <a:extLst>
              <a:ext uri="{FF2B5EF4-FFF2-40B4-BE49-F238E27FC236}">
                <a16:creationId xmlns:a16="http://schemas.microsoft.com/office/drawing/2014/main" id="{8486EB35-AE29-46A5-96A3-19EFAFCD9A01}"/>
              </a:ext>
            </a:extLst>
          </p:cNvPr>
          <p:cNvPicPr>
            <a:picLocks noChangeAspect="1"/>
          </p:cNvPicPr>
          <p:nvPr/>
        </p:nvPicPr>
        <p:blipFill>
          <a:blip r:embed="rId4"/>
          <a:stretch>
            <a:fillRect/>
          </a:stretch>
        </p:blipFill>
        <p:spPr>
          <a:xfrm>
            <a:off x="6559022" y="3452966"/>
            <a:ext cx="4502364" cy="2990376"/>
          </a:xfrm>
          <a:prstGeom prst="rect">
            <a:avLst/>
          </a:prstGeom>
        </p:spPr>
      </p:pic>
    </p:spTree>
    <p:extLst>
      <p:ext uri="{BB962C8B-B14F-4D97-AF65-F5344CB8AC3E}">
        <p14:creationId xmlns:p14="http://schemas.microsoft.com/office/powerpoint/2010/main" val="815767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6494636" cy="646331"/>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3: </a:t>
            </a:r>
            <a:r>
              <a:rPr lang="vi-VN" b="1" dirty="0">
                <a:solidFill>
                  <a:srgbClr val="FF0000"/>
                </a:solidFill>
                <a:latin typeface="Arial" panose="020B0604020202020204" pitchFamily="34" charset="0"/>
                <a:cs typeface="Arial" panose="020B0604020202020204" pitchFamily="34" charset="0"/>
              </a:rPr>
              <a:t>Giải số hệ phương trình </a:t>
            </a:r>
            <a:r>
              <a:rPr lang="en-US" b="1" dirty="0">
                <a:solidFill>
                  <a:srgbClr val="FF0000"/>
                </a:solidFill>
                <a:latin typeface="Arial" panose="020B0604020202020204" pitchFamily="34" charset="0"/>
                <a:cs typeface="Arial" panose="020B0604020202020204" pitchFamily="34" charset="0"/>
              </a:rPr>
              <a:t>phi </a:t>
            </a:r>
            <a:r>
              <a:rPr lang="en-US" b="1" dirty="0" err="1">
                <a:solidFill>
                  <a:srgbClr val="FF0000"/>
                </a:solidFill>
                <a:latin typeface="Arial" panose="020B0604020202020204" pitchFamily="34" charset="0"/>
                <a:cs typeface="Arial" panose="020B0604020202020204" pitchFamily="34" charset="0"/>
              </a:rPr>
              <a:t>tuyến</a:t>
            </a:r>
            <a:r>
              <a:rPr lang="en-US" b="1" dirty="0">
                <a:solidFill>
                  <a:srgbClr val="FF0000"/>
                </a:solidFill>
                <a:latin typeface="Arial" panose="020B0604020202020204" pitchFamily="34" charset="0"/>
                <a:cs typeface="Arial" panose="020B0604020202020204" pitchFamily="34" charset="0"/>
              </a:rPr>
              <a:t> f(x) = 0</a:t>
            </a:r>
          </a:p>
          <a:p>
            <a:endParaRPr lang="en-US" dirty="0"/>
          </a:p>
        </p:txBody>
      </p:sp>
      <p:pic>
        <p:nvPicPr>
          <p:cNvPr id="4" name="Picture 3">
            <a:extLst>
              <a:ext uri="{FF2B5EF4-FFF2-40B4-BE49-F238E27FC236}">
                <a16:creationId xmlns:a16="http://schemas.microsoft.com/office/drawing/2014/main" id="{29FE5BEC-DBBB-452D-8CF6-8D12EC3FF247}"/>
              </a:ext>
            </a:extLst>
          </p:cNvPr>
          <p:cNvPicPr>
            <a:picLocks noChangeAspect="1"/>
          </p:cNvPicPr>
          <p:nvPr/>
        </p:nvPicPr>
        <p:blipFill>
          <a:blip r:embed="rId2"/>
          <a:stretch>
            <a:fillRect/>
          </a:stretch>
        </p:blipFill>
        <p:spPr>
          <a:xfrm>
            <a:off x="6167634" y="859751"/>
            <a:ext cx="5159662" cy="3610649"/>
          </a:xfrm>
          <a:prstGeom prst="rect">
            <a:avLst/>
          </a:prstGeom>
        </p:spPr>
      </p:pic>
      <p:pic>
        <p:nvPicPr>
          <p:cNvPr id="3" name="Picture 2">
            <a:extLst>
              <a:ext uri="{FF2B5EF4-FFF2-40B4-BE49-F238E27FC236}">
                <a16:creationId xmlns:a16="http://schemas.microsoft.com/office/drawing/2014/main" id="{EF3FB0DC-1788-4558-A8D5-34915EA0AA33}"/>
              </a:ext>
            </a:extLst>
          </p:cNvPr>
          <p:cNvPicPr>
            <a:picLocks noChangeAspect="1"/>
          </p:cNvPicPr>
          <p:nvPr/>
        </p:nvPicPr>
        <p:blipFill>
          <a:blip r:embed="rId3"/>
          <a:stretch>
            <a:fillRect/>
          </a:stretch>
        </p:blipFill>
        <p:spPr>
          <a:xfrm>
            <a:off x="419882" y="871909"/>
            <a:ext cx="5589634" cy="3586331"/>
          </a:xfrm>
          <a:prstGeom prst="rect">
            <a:avLst/>
          </a:prstGeom>
        </p:spPr>
      </p:pic>
    </p:spTree>
    <p:extLst>
      <p:ext uri="{BB962C8B-B14F-4D97-AF65-F5344CB8AC3E}">
        <p14:creationId xmlns:p14="http://schemas.microsoft.com/office/powerpoint/2010/main" val="2809619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6494636" cy="646331"/>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4: </a:t>
            </a:r>
            <a:r>
              <a:rPr lang="vi-VN" b="1" dirty="0">
                <a:solidFill>
                  <a:srgbClr val="FF0000"/>
                </a:solidFill>
                <a:latin typeface="Arial" panose="020B0604020202020204" pitchFamily="34" charset="0"/>
                <a:cs typeface="Arial" panose="020B0604020202020204" pitchFamily="34" charset="0"/>
              </a:rPr>
              <a:t>Bài toán xấp xỉ hàm số</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Xử</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lý</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số</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liệu</a:t>
            </a:r>
            <a:r>
              <a:rPr lang="en-US" b="1" dirty="0">
                <a:solidFill>
                  <a:srgbClr val="FF0000"/>
                </a:solidFill>
                <a:latin typeface="Arial" panose="020B0604020202020204" pitchFamily="34" charset="0"/>
                <a:cs typeface="Arial" panose="020B0604020202020204" pitchFamily="34" charset="0"/>
              </a:rPr>
              <a:t> ở level </a:t>
            </a:r>
            <a:r>
              <a:rPr lang="en-US" b="1" dirty="0" err="1">
                <a:solidFill>
                  <a:srgbClr val="FF0000"/>
                </a:solidFill>
                <a:latin typeface="Arial" panose="020B0604020202020204" pitchFamily="34" charset="0"/>
                <a:cs typeface="Arial" panose="020B0604020202020204" pitchFamily="34" charset="0"/>
              </a:rPr>
              <a:t>nhập</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môn</a:t>
            </a:r>
            <a:r>
              <a:rPr lang="en-US" b="1" dirty="0">
                <a:solidFill>
                  <a:srgbClr val="FF0000"/>
                </a:solidFill>
                <a:latin typeface="Arial" panose="020B0604020202020204" pitchFamily="34" charset="0"/>
                <a:cs typeface="Arial" panose="020B0604020202020204" pitchFamily="34" charset="0"/>
              </a:rPr>
              <a:t>)</a:t>
            </a:r>
            <a:endParaRPr lang="en-US" dirty="0"/>
          </a:p>
        </p:txBody>
      </p:sp>
      <p:pic>
        <p:nvPicPr>
          <p:cNvPr id="5" name="Picture 4">
            <a:extLst>
              <a:ext uri="{FF2B5EF4-FFF2-40B4-BE49-F238E27FC236}">
                <a16:creationId xmlns:a16="http://schemas.microsoft.com/office/drawing/2014/main" id="{E9B42DC8-8B17-4099-B71C-9F31D79D2ACF}"/>
              </a:ext>
            </a:extLst>
          </p:cNvPr>
          <p:cNvPicPr>
            <a:picLocks noChangeAspect="1"/>
          </p:cNvPicPr>
          <p:nvPr/>
        </p:nvPicPr>
        <p:blipFill>
          <a:blip r:embed="rId2"/>
          <a:stretch>
            <a:fillRect/>
          </a:stretch>
        </p:blipFill>
        <p:spPr>
          <a:xfrm>
            <a:off x="6336897" y="1041592"/>
            <a:ext cx="5474034" cy="1315117"/>
          </a:xfrm>
          <a:prstGeom prst="rect">
            <a:avLst/>
          </a:prstGeom>
        </p:spPr>
      </p:pic>
      <p:sp>
        <p:nvSpPr>
          <p:cNvPr id="7" name="TextBox 6">
            <a:extLst>
              <a:ext uri="{FF2B5EF4-FFF2-40B4-BE49-F238E27FC236}">
                <a16:creationId xmlns:a16="http://schemas.microsoft.com/office/drawing/2014/main" id="{20DF83B2-5992-475B-98AE-82300F041BC5}"/>
              </a:ext>
            </a:extLst>
          </p:cNvPr>
          <p:cNvSpPr txBox="1"/>
          <p:nvPr/>
        </p:nvSpPr>
        <p:spPr>
          <a:xfrm>
            <a:off x="6216448" y="2443110"/>
            <a:ext cx="5712643" cy="369332"/>
          </a:xfrm>
          <a:prstGeom prst="rect">
            <a:avLst/>
          </a:prstGeom>
          <a:noFill/>
        </p:spPr>
        <p:txBody>
          <a:bodyPr wrap="square">
            <a:spAutoFit/>
          </a:bodyPr>
          <a:lstStyle/>
          <a:p>
            <a:r>
              <a:rPr lang="en-US" b="1" dirty="0" err="1"/>
              <a:t>Khôi</a:t>
            </a:r>
            <a:r>
              <a:rPr lang="en-US" b="1" dirty="0"/>
              <a:t> </a:t>
            </a:r>
            <a:r>
              <a:rPr lang="en-US" b="1" dirty="0" err="1"/>
              <a:t>phục</a:t>
            </a:r>
            <a:r>
              <a:rPr lang="en-US" b="1" dirty="0"/>
              <a:t>/ </a:t>
            </a:r>
            <a:r>
              <a:rPr lang="en-US" b="1" dirty="0" err="1"/>
              <a:t>dự</a:t>
            </a:r>
            <a:r>
              <a:rPr lang="en-US" b="1" dirty="0"/>
              <a:t> </a:t>
            </a:r>
            <a:r>
              <a:rPr lang="en-US" b="1" dirty="0" err="1"/>
              <a:t>đoán</a:t>
            </a:r>
            <a:r>
              <a:rPr lang="en-US" b="1" dirty="0"/>
              <a:t>/</a:t>
            </a:r>
            <a:r>
              <a:rPr lang="en-US" b="1" dirty="0" err="1"/>
              <a:t>dự</a:t>
            </a:r>
            <a:r>
              <a:rPr lang="en-US" b="1" dirty="0"/>
              <a:t> </a:t>
            </a:r>
            <a:r>
              <a:rPr lang="en-US" b="1" dirty="0" err="1"/>
              <a:t>báo</a:t>
            </a:r>
            <a:r>
              <a:rPr lang="en-US" b="1" dirty="0"/>
              <a:t> </a:t>
            </a:r>
            <a:r>
              <a:rPr lang="en-US" b="1" dirty="0" err="1"/>
              <a:t>dựa</a:t>
            </a:r>
            <a:r>
              <a:rPr lang="en-US" b="1" dirty="0"/>
              <a:t> </a:t>
            </a:r>
            <a:r>
              <a:rPr lang="en-US" b="1" dirty="0" err="1"/>
              <a:t>trên</a:t>
            </a:r>
            <a:r>
              <a:rPr lang="en-US" b="1" dirty="0"/>
              <a:t> </a:t>
            </a:r>
            <a:r>
              <a:rPr lang="en-US" b="1" dirty="0" err="1"/>
              <a:t>bảng</a:t>
            </a:r>
            <a:r>
              <a:rPr lang="en-US" b="1" dirty="0"/>
              <a:t> </a:t>
            </a:r>
            <a:r>
              <a:rPr lang="en-US" b="1" dirty="0" err="1"/>
              <a:t>số</a:t>
            </a:r>
            <a:r>
              <a:rPr lang="en-US" b="1" dirty="0"/>
              <a:t> </a:t>
            </a:r>
            <a:r>
              <a:rPr lang="en-US" b="1" dirty="0" err="1"/>
              <a:t>liệu</a:t>
            </a:r>
            <a:endParaRPr lang="en-US" b="1" dirty="0"/>
          </a:p>
        </p:txBody>
      </p:sp>
      <p:pic>
        <p:nvPicPr>
          <p:cNvPr id="6" name="Picture 5">
            <a:extLst>
              <a:ext uri="{FF2B5EF4-FFF2-40B4-BE49-F238E27FC236}">
                <a16:creationId xmlns:a16="http://schemas.microsoft.com/office/drawing/2014/main" id="{24F5D00A-0D3A-4991-90BA-EAF69560D674}"/>
              </a:ext>
            </a:extLst>
          </p:cNvPr>
          <p:cNvPicPr>
            <a:picLocks noChangeAspect="1"/>
          </p:cNvPicPr>
          <p:nvPr/>
        </p:nvPicPr>
        <p:blipFill>
          <a:blip r:embed="rId3"/>
          <a:stretch>
            <a:fillRect/>
          </a:stretch>
        </p:blipFill>
        <p:spPr>
          <a:xfrm>
            <a:off x="383357" y="1041592"/>
            <a:ext cx="5712643" cy="3808428"/>
          </a:xfrm>
          <a:prstGeom prst="rect">
            <a:avLst/>
          </a:prstGeom>
        </p:spPr>
      </p:pic>
      <p:sp>
        <p:nvSpPr>
          <p:cNvPr id="8" name="TextBox 7">
            <a:extLst>
              <a:ext uri="{FF2B5EF4-FFF2-40B4-BE49-F238E27FC236}">
                <a16:creationId xmlns:a16="http://schemas.microsoft.com/office/drawing/2014/main" id="{63659B21-C2BD-4DE5-9D9D-C882888B0B05}"/>
              </a:ext>
            </a:extLst>
          </p:cNvPr>
          <p:cNvSpPr txBox="1"/>
          <p:nvPr/>
        </p:nvSpPr>
        <p:spPr>
          <a:xfrm>
            <a:off x="383357" y="5062194"/>
            <a:ext cx="5712643" cy="923330"/>
          </a:xfrm>
          <a:prstGeom prst="rect">
            <a:avLst/>
          </a:prstGeom>
          <a:noFill/>
        </p:spPr>
        <p:txBody>
          <a:bodyPr wrap="square" rtlCol="0">
            <a:spAutoFit/>
          </a:bodyPr>
          <a:lstStyle/>
          <a:p>
            <a:r>
              <a:rPr lang="en-US" dirty="0"/>
              <a:t>Curve fitting (</a:t>
            </a:r>
            <a:r>
              <a:rPr lang="en-US" dirty="0" err="1"/>
              <a:t>xấp</a:t>
            </a:r>
            <a:r>
              <a:rPr lang="en-US" dirty="0"/>
              <a:t> </a:t>
            </a:r>
            <a:r>
              <a:rPr lang="en-US" dirty="0" err="1"/>
              <a:t>xỉ</a:t>
            </a:r>
            <a:r>
              <a:rPr lang="en-US" dirty="0"/>
              <a:t> </a:t>
            </a:r>
            <a:r>
              <a:rPr lang="en-US" dirty="0" err="1"/>
              <a:t>tốt</a:t>
            </a:r>
            <a:r>
              <a:rPr lang="en-US" dirty="0"/>
              <a:t> </a:t>
            </a:r>
            <a:r>
              <a:rPr lang="en-US" dirty="0" err="1"/>
              <a:t>nhất</a:t>
            </a:r>
            <a:r>
              <a:rPr lang="en-US" dirty="0"/>
              <a:t> </a:t>
            </a:r>
            <a:r>
              <a:rPr lang="en-US" dirty="0" err="1"/>
              <a:t>bảng</a:t>
            </a:r>
            <a:r>
              <a:rPr lang="en-US" dirty="0"/>
              <a:t> </a:t>
            </a:r>
            <a:r>
              <a:rPr lang="en-US" dirty="0" err="1"/>
              <a:t>dữ</a:t>
            </a:r>
            <a:r>
              <a:rPr lang="en-US" dirty="0"/>
              <a:t> </a:t>
            </a:r>
            <a:r>
              <a:rPr lang="en-US" dirty="0" err="1"/>
              <a:t>liệu</a:t>
            </a:r>
            <a:r>
              <a:rPr lang="en-US" dirty="0"/>
              <a:t>)</a:t>
            </a:r>
          </a:p>
          <a:p>
            <a:r>
              <a:rPr lang="en-US" dirty="0"/>
              <a:t>Linear regression (</a:t>
            </a: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a:t>
            </a:r>
            <a:r>
              <a:rPr lang="en-US" dirty="0" err="1"/>
              <a:t>mở</a:t>
            </a:r>
            <a:r>
              <a:rPr lang="en-US" dirty="0"/>
              <a:t> </a:t>
            </a:r>
            <a:r>
              <a:rPr lang="en-US" dirty="0" err="1"/>
              <a:t>đầu</a:t>
            </a:r>
            <a:r>
              <a:rPr lang="en-US" dirty="0"/>
              <a:t> </a:t>
            </a:r>
            <a:r>
              <a:rPr lang="en-US" dirty="0" err="1"/>
              <a:t>trong</a:t>
            </a:r>
            <a:r>
              <a:rPr lang="en-US" dirty="0"/>
              <a:t> Machine Learning &amp; </a:t>
            </a:r>
            <a:r>
              <a:rPr lang="en-US" dirty="0" err="1"/>
              <a:t>Kinh</a:t>
            </a:r>
            <a:r>
              <a:rPr lang="en-US" dirty="0"/>
              <a:t> </a:t>
            </a:r>
            <a:r>
              <a:rPr lang="en-US" dirty="0" err="1"/>
              <a:t>tế</a:t>
            </a:r>
            <a:r>
              <a:rPr lang="en-US" dirty="0"/>
              <a:t> </a:t>
            </a:r>
            <a:r>
              <a:rPr lang="en-US" dirty="0" err="1"/>
              <a:t>học</a:t>
            </a:r>
            <a:r>
              <a:rPr lang="en-US" dirty="0"/>
              <a:t> </a:t>
            </a:r>
          </a:p>
        </p:txBody>
      </p:sp>
      <p:pic>
        <p:nvPicPr>
          <p:cNvPr id="2050" name="Picture 2" descr="Andrew Ng&amp;#39;s Machine Learning Course in Python (Linear Regression) | by  Benjamin Lau | Towards Data Science">
            <a:extLst>
              <a:ext uri="{FF2B5EF4-FFF2-40B4-BE49-F238E27FC236}">
                <a16:creationId xmlns:a16="http://schemas.microsoft.com/office/drawing/2014/main" id="{172F2C06-34FA-4039-A62D-4D5EFEB13D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36896" y="2945806"/>
            <a:ext cx="5471746" cy="271734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34DDB34-ED33-4F0B-8E59-87C95787FBDF}"/>
              </a:ext>
            </a:extLst>
          </p:cNvPr>
          <p:cNvSpPr txBox="1"/>
          <p:nvPr/>
        </p:nvSpPr>
        <p:spPr>
          <a:xfrm>
            <a:off x="6336896" y="5882326"/>
            <a:ext cx="5471746" cy="646331"/>
          </a:xfrm>
          <a:prstGeom prst="rect">
            <a:avLst/>
          </a:prstGeom>
          <a:noFill/>
        </p:spPr>
        <p:txBody>
          <a:bodyPr wrap="square" rtlCol="0">
            <a:spAutoFit/>
          </a:bodyPr>
          <a:lstStyle/>
          <a:p>
            <a:r>
              <a:rPr lang="en-US" dirty="0" err="1"/>
              <a:t>Thông</a:t>
            </a:r>
            <a:r>
              <a:rPr lang="en-US" dirty="0"/>
              <a:t> tin </a:t>
            </a:r>
            <a:r>
              <a:rPr lang="en-US" dirty="0" err="1"/>
              <a:t>của</a:t>
            </a:r>
            <a:r>
              <a:rPr lang="en-US" dirty="0"/>
              <a:t> </a:t>
            </a:r>
            <a:r>
              <a:rPr lang="en-US" dirty="0" err="1"/>
              <a:t>bức</a:t>
            </a:r>
            <a:r>
              <a:rPr lang="en-US" dirty="0"/>
              <a:t> </a:t>
            </a:r>
            <a:r>
              <a:rPr lang="en-US" dirty="0" err="1"/>
              <a:t>tranh</a:t>
            </a:r>
            <a:r>
              <a:rPr lang="en-US" dirty="0"/>
              <a:t> </a:t>
            </a:r>
            <a:r>
              <a:rPr lang="en-US" dirty="0" err="1"/>
              <a:t>này</a:t>
            </a:r>
            <a:r>
              <a:rPr lang="en-US" dirty="0"/>
              <a:t>?</a:t>
            </a:r>
          </a:p>
          <a:p>
            <a:r>
              <a:rPr lang="en-US" dirty="0"/>
              <a:t>https://en.wikipedia.org/wiki/Andrew_Ng</a:t>
            </a:r>
          </a:p>
        </p:txBody>
      </p:sp>
    </p:spTree>
    <p:extLst>
      <p:ext uri="{BB962C8B-B14F-4D97-AF65-F5344CB8AC3E}">
        <p14:creationId xmlns:p14="http://schemas.microsoft.com/office/powerpoint/2010/main" val="1078464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5488796" cy="2431435"/>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6: </a:t>
            </a:r>
            <a:r>
              <a:rPr lang="vi-VN" b="1" dirty="0">
                <a:solidFill>
                  <a:srgbClr val="FF0000"/>
                </a:solidFill>
                <a:latin typeface="Arial" panose="020B0604020202020204" pitchFamily="34" charset="0"/>
                <a:cs typeface="Arial" panose="020B0604020202020204" pitchFamily="34" charset="0"/>
              </a:rPr>
              <a:t>GIẢI SỐ PHƯƠNG TRÌNH VI PHÂN</a:t>
            </a:r>
            <a:r>
              <a:rPr lang="en-US" b="1" dirty="0">
                <a:solidFill>
                  <a:srgbClr val="FF0000"/>
                </a:solidFill>
                <a:latin typeface="Arial" panose="020B0604020202020204" pitchFamily="34" charset="0"/>
                <a:cs typeface="Arial" panose="020B0604020202020204" pitchFamily="34" charset="0"/>
              </a:rPr>
              <a:t> (Differential Equations is every where)</a:t>
            </a:r>
          </a:p>
          <a:p>
            <a:endParaRPr lang="en-US" dirty="0"/>
          </a:p>
          <a:p>
            <a:pPr marL="342900" indent="-342900">
              <a:buAutoNum type="arabicPeriod"/>
            </a:pPr>
            <a:r>
              <a:rPr lang="en-US" sz="2000" dirty="0">
                <a:latin typeface="Times New Roman" panose="02020603050405020304" pitchFamily="18" charset="0"/>
                <a:cs typeface="Times New Roman" panose="02020603050405020304" pitchFamily="18" charset="0"/>
              </a:rPr>
              <a:t>MÔ HÌNH CƠ KHÍ, VẬT LÝ, ĐIỆN, ..</a:t>
            </a:r>
          </a:p>
          <a:p>
            <a:pPr marL="342900" indent="-342900">
              <a:buAutoNum type="arabicPeriod"/>
            </a:pPr>
            <a:r>
              <a:rPr lang="en-US" sz="2000" dirty="0">
                <a:latin typeface="Times New Roman" panose="02020603050405020304" pitchFamily="18" charset="0"/>
                <a:cs typeface="Times New Roman" panose="02020603050405020304" pitchFamily="18" charset="0"/>
              </a:rPr>
              <a:t>MÔ HÌNH BỆNH TRUYỀN NHIỄM (COVID 19)</a:t>
            </a:r>
          </a:p>
          <a:p>
            <a:pPr marL="342900" indent="-342900">
              <a:buAutoNum type="arabicPeriod"/>
            </a:pPr>
            <a:r>
              <a:rPr lang="en-US" sz="2000" dirty="0">
                <a:latin typeface="Times New Roman" panose="02020603050405020304" pitchFamily="18" charset="0"/>
                <a:cs typeface="Times New Roman" panose="02020603050405020304" pitchFamily="18" charset="0"/>
              </a:rPr>
              <a:t>MÔ HÌNH THÚ MỒI TRONG SINH HỌC</a:t>
            </a:r>
          </a:p>
          <a:p>
            <a:pPr marL="342900" indent="-342900">
              <a:buAutoNum type="arabicPeriod"/>
            </a:pPr>
            <a:endParaRPr lang="en-US" dirty="0"/>
          </a:p>
        </p:txBody>
      </p:sp>
      <p:pic>
        <p:nvPicPr>
          <p:cNvPr id="7" name="Picture 6">
            <a:extLst>
              <a:ext uri="{FF2B5EF4-FFF2-40B4-BE49-F238E27FC236}">
                <a16:creationId xmlns:a16="http://schemas.microsoft.com/office/drawing/2014/main" id="{580F41CF-A0D3-4DA6-B540-9BB9189C34AA}"/>
              </a:ext>
            </a:extLst>
          </p:cNvPr>
          <p:cNvPicPr>
            <a:picLocks noChangeAspect="1"/>
          </p:cNvPicPr>
          <p:nvPr/>
        </p:nvPicPr>
        <p:blipFill>
          <a:blip r:embed="rId2"/>
          <a:stretch>
            <a:fillRect/>
          </a:stretch>
        </p:blipFill>
        <p:spPr>
          <a:xfrm>
            <a:off x="6174766" y="213419"/>
            <a:ext cx="5646446" cy="3107399"/>
          </a:xfrm>
          <a:prstGeom prst="rect">
            <a:avLst/>
          </a:prstGeom>
        </p:spPr>
      </p:pic>
      <p:pic>
        <p:nvPicPr>
          <p:cNvPr id="13" name="Picture 12">
            <a:extLst>
              <a:ext uri="{FF2B5EF4-FFF2-40B4-BE49-F238E27FC236}">
                <a16:creationId xmlns:a16="http://schemas.microsoft.com/office/drawing/2014/main" id="{883A3B93-DD6E-44F0-9DD1-BC9BA386C3F2}"/>
              </a:ext>
            </a:extLst>
          </p:cNvPr>
          <p:cNvPicPr>
            <a:picLocks noChangeAspect="1"/>
          </p:cNvPicPr>
          <p:nvPr/>
        </p:nvPicPr>
        <p:blipFill>
          <a:blip r:embed="rId3"/>
          <a:stretch>
            <a:fillRect/>
          </a:stretch>
        </p:blipFill>
        <p:spPr>
          <a:xfrm>
            <a:off x="615676" y="2685287"/>
            <a:ext cx="5401559" cy="4034601"/>
          </a:xfrm>
          <a:prstGeom prst="rect">
            <a:avLst/>
          </a:prstGeom>
        </p:spPr>
      </p:pic>
      <p:pic>
        <p:nvPicPr>
          <p:cNvPr id="3076" name="Picture 4">
            <a:extLst>
              <a:ext uri="{FF2B5EF4-FFF2-40B4-BE49-F238E27FC236}">
                <a16:creationId xmlns:a16="http://schemas.microsoft.com/office/drawing/2014/main" id="{7AAEFF01-6667-45C2-900D-C375E8BA33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4766" y="3474357"/>
            <a:ext cx="5636234" cy="3245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4884003"/>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672</TotalTime>
  <Words>1429</Words>
  <Application>Microsoft Office PowerPoint</Application>
  <PresentationFormat>Widescreen</PresentationFormat>
  <Paragraphs>95</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PlantinStd-LightItalic</vt:lpstr>
      <vt:lpstr>Times New Roman</vt:lpstr>
      <vt:lpstr>Wingdings 3</vt:lpstr>
      <vt:lpstr>Slice</vt:lpstr>
      <vt:lpstr>Chương 1: mở đầu            Giải tích số là gì?      Vì sao cần giải tích số?     Vì sao Python?</vt:lpstr>
      <vt:lpstr>NGUỒN GỐC: GIẢI TÍCH SỐ &amp; TÍNH TOÁN KHOA HỌC (NUMERICAL ANALYSIS &amp; SCIENTIFIC COMPUTING</vt:lpstr>
      <vt:lpstr>PowerPoint Presentation</vt:lpstr>
      <vt:lpstr>Nguồn gốc ứng dụng: nghệ thuật vị nhân sinh           1) mô phỏng (simulation/ mathematical modeling)           2) toán công nghiệp (industrial math.)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Giải tích số là gì?  1. Giải gần đúng 1 bài toán thực tế bằng cách hiệu quả nhất có thể     HiỆu quả (Efficiency)= chính xác (accuracy) + tốc độ (speed)  2. là 1 bộ phận của TOÁN CÔNG NGHIỆP (industrial mathematics/COMPUTATIONAL MATHEMATICS) CŨNG NHƯ TOÁN ỨNG DỤNG (APPLIED MATHEMATICS)  3. KHOA TOÁN – đhkhtn :   Tổ toán học tính toán – toán ứng dụng (applied mathematics &amp; scientific computing). Các môn học liên quan :   tối ưu (thầy hoàng nam dũng)   giải số phương trình đạo hàm riêng (thầy nguyễn trung hiếu)   xử lý tín hiệu (thầy Nguyễn Ngọc Phan)   giải số phương trình vi phân và điều khiển (thầy Hà phi)  Tổ cơ học tổ toán sinh tổ xác suất – thống kê</vt:lpstr>
      <vt:lpstr>Vì sao lại là python &amp; ANACONDA</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2: Phép nội suy</dc:title>
  <dc:creator>Phi Ha</dc:creator>
  <cp:lastModifiedBy>Phi Hà</cp:lastModifiedBy>
  <cp:revision>321</cp:revision>
  <dcterms:created xsi:type="dcterms:W3CDTF">2019-10-08T22:42:42Z</dcterms:created>
  <dcterms:modified xsi:type="dcterms:W3CDTF">2021-10-26T23:34:06Z</dcterms:modified>
</cp:coreProperties>
</file>